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5" r:id="rId2"/>
  </p:sldMasterIdLst>
  <p:notesMasterIdLst>
    <p:notesMasterId r:id="rId31"/>
  </p:notesMasterIdLst>
  <p:sldIdLst>
    <p:sldId id="732" r:id="rId3"/>
    <p:sldId id="1072" r:id="rId4"/>
    <p:sldId id="1050" r:id="rId5"/>
    <p:sldId id="1088" r:id="rId6"/>
    <p:sldId id="1075" r:id="rId7"/>
    <p:sldId id="1092" r:id="rId8"/>
    <p:sldId id="1091" r:id="rId9"/>
    <p:sldId id="268" r:id="rId10"/>
    <p:sldId id="1093" r:id="rId11"/>
    <p:sldId id="269" r:id="rId12"/>
    <p:sldId id="1094" r:id="rId13"/>
    <p:sldId id="270" r:id="rId14"/>
    <p:sldId id="1099" r:id="rId15"/>
    <p:sldId id="1095" r:id="rId16"/>
    <p:sldId id="271" r:id="rId17"/>
    <p:sldId id="261" r:id="rId18"/>
    <p:sldId id="263" r:id="rId19"/>
    <p:sldId id="264" r:id="rId20"/>
    <p:sldId id="1096" r:id="rId21"/>
    <p:sldId id="260" r:id="rId22"/>
    <p:sldId id="256" r:id="rId23"/>
    <p:sldId id="257" r:id="rId24"/>
    <p:sldId id="258" r:id="rId25"/>
    <p:sldId id="259" r:id="rId26"/>
    <p:sldId id="265" r:id="rId27"/>
    <p:sldId id="1097" r:id="rId28"/>
    <p:sldId id="1098" r:id="rId29"/>
    <p:sldId id="104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rie Bishop" initials="VB" lastIdx="1" clrIdx="0">
    <p:extLst>
      <p:ext uri="{19B8F6BF-5375-455C-9EA6-DF929625EA0E}">
        <p15:presenceInfo xmlns:p15="http://schemas.microsoft.com/office/powerpoint/2012/main" userId="S-1-5-21-887379704-1502655779-3193568795-175498" providerId="AD"/>
      </p:ext>
    </p:extLst>
  </p:cmAuthor>
  <p:cmAuthor id="2" name="Vincent Trépanier" initials="VT" lastIdx="13" clrIdx="1">
    <p:extLst>
      <p:ext uri="{19B8F6BF-5375-455C-9EA6-DF929625EA0E}">
        <p15:presenceInfo xmlns:p15="http://schemas.microsoft.com/office/powerpoint/2012/main" userId="S-1-5-21-887379704-1502655779-3193568795-1114" providerId="AD"/>
      </p:ext>
    </p:extLst>
  </p:cmAuthor>
  <p:cmAuthor id="3" name="Xavier Mougeot" initials="XM" lastIdx="2" clrIdx="2">
    <p:extLst>
      <p:ext uri="{19B8F6BF-5375-455C-9EA6-DF929625EA0E}">
        <p15:presenceInfo xmlns:p15="http://schemas.microsoft.com/office/powerpoint/2012/main" userId="S::xavier.mougeot@orckestra.com::f1407147-8795-46c3-8090-5b3fadec87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5" autoAdjust="0"/>
    <p:restoredTop sz="70877" autoAdjust="0"/>
  </p:normalViewPr>
  <p:slideViewPr>
    <p:cSldViewPr snapToGrid="0">
      <p:cViewPr varScale="1">
        <p:scale>
          <a:sx n="117" d="100"/>
          <a:sy n="117" d="100"/>
        </p:scale>
        <p:origin x="231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1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000" dirty="0"/>
              <a:t>Predict UShop User's scale for IGA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Predict UShop User's scale for IGA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Yes </c:v>
                </c:pt>
                <c:pt idx="1">
                  <c:v>No 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20000</c:v>
                </c:pt>
                <c:pt idx="1">
                  <c:v>6000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EE-4E3F-85D8-1ED98835A3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2024880"/>
        <c:axId val="180522176"/>
        <c:axId val="0"/>
      </c:bar3DChart>
      <c:catAx>
        <c:axId val="15202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522176"/>
        <c:crosses val="autoZero"/>
        <c:auto val="1"/>
        <c:lblAlgn val="ctr"/>
        <c:lblOffset val="100"/>
        <c:noMultiLvlLbl val="0"/>
      </c:catAx>
      <c:valAx>
        <c:axId val="180522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02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67ACD-38A2-4E79-B707-C3973915CCD5}" type="datetimeFigureOut">
              <a:rPr lang="en-US" smtClean="0"/>
              <a:t>12/7/2019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F51B1-2E22-4714-BEF9-DD6108FE5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71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5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70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F51B1-2E22-4714-BEF9-DD6108FE52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35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14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D21-764E-4F46-8BC6-34530386AFE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1426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49D21-764E-4F46-8BC6-34530386AFE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182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06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F51B1-2E22-4714-BEF9-DD6108FE52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57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12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179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F51B1-2E22-4714-BEF9-DD6108FE52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94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F51B1-2E22-4714-BEF9-DD6108FE52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6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06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will start with the team 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0194D-96AF-7742-89F5-07598232754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34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C40B2-438C-4208-BE91-D414A86C2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A3FCB4-C232-41E8-940A-DFE549A99E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73F84-4A75-4DE3-87FE-E4EF7E951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D2459-2382-4430-AF1C-F3D84FD11F07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9EA18-1643-4B32-A355-95E1A9486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BBFC3F-0DF7-4D21-8A56-FA768529D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69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F436-EAFE-4D30-A044-06CFD0A6A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B4A53-1E30-4747-ABB6-C50AEBE279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5BFA57-F2C7-4305-BD88-051BF018F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EA92-A80A-4A28-921F-234B35BB9833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5DD7D-96CA-465A-9F8F-83D9B290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3311C-6B21-4687-B81B-C3E43AB6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72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78EE75-F20A-42C5-B1F8-F1DD025C5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029A89-73A6-4757-8A51-3DEDBC66E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664BB-747C-4C3C-AA8A-F48AE7F9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4090DE-2E0E-4F42-BB57-07BDED8CEFC8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7AC1-7613-47D0-85BD-8AB2C2766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B3FFA-8570-4174-8839-859188D8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79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376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7"/>
          <p:cNvSpPr>
            <a:spLocks noGrp="1"/>
          </p:cNvSpPr>
          <p:nvPr>
            <p:ph type="title" hasCustomPrompt="1"/>
          </p:nvPr>
        </p:nvSpPr>
        <p:spPr>
          <a:xfrm>
            <a:off x="837409" y="2893116"/>
            <a:ext cx="8987911" cy="697627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cap="none" spc="0" baseline="0">
                <a:solidFill>
                  <a:schemeClr val="bg2"/>
                </a:solidFill>
              </a:defRPr>
            </a:lvl1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pl-PL" err="1"/>
              <a:t>Title</a:t>
            </a:r>
            <a:r>
              <a:rPr lang="pl-PL"/>
              <a:t> Here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519" y="3590744"/>
            <a:ext cx="8986851" cy="358441"/>
          </a:xfrm>
        </p:spPr>
        <p:txBody>
          <a:bodyPr anchor="ctr">
            <a:normAutofit/>
          </a:bodyPr>
          <a:lstStyle>
            <a:lvl1pPr marL="0" indent="0">
              <a:buNone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838200" y="6356348"/>
            <a:ext cx="10515600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236244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5319" y="2667901"/>
            <a:ext cx="1504951" cy="1381692"/>
          </a:xfrm>
        </p:spPr>
        <p:txBody>
          <a:bodyPr>
            <a:normAutofit/>
          </a:bodyPr>
          <a:lstStyle>
            <a:lvl1pPr marL="0" indent="0" algn="ctr">
              <a:buNone/>
              <a:defRPr sz="80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pl-PL" sz="8000"/>
              <a:t>#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2372573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838200" y="160141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1867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67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4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s x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40000" y="3408388"/>
            <a:ext cx="2433363" cy="33250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40472" y="3112021"/>
            <a:ext cx="2432419" cy="402336"/>
          </a:xfrm>
        </p:spPr>
        <p:txBody>
          <a:bodyPr>
            <a:normAutofit/>
          </a:bodyPr>
          <a:lstStyle>
            <a:lvl1pPr marL="0" indent="0" algn="ctr">
              <a:buNone/>
              <a:defRPr sz="1333" b="1" baseline="0">
                <a:latin typeface="+mn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246019" y="1489861"/>
            <a:ext cx="1621327" cy="162132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926687" y="3408388"/>
            <a:ext cx="2433363" cy="33250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927160" y="3112021"/>
            <a:ext cx="2432419" cy="402336"/>
          </a:xfrm>
        </p:spPr>
        <p:txBody>
          <a:bodyPr>
            <a:normAutofit/>
          </a:bodyPr>
          <a:lstStyle>
            <a:lvl1pPr marL="0" indent="0" algn="ctr">
              <a:buNone/>
              <a:defRPr sz="1333" b="1" baseline="0">
                <a:latin typeface="+mn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9332706" y="1489861"/>
            <a:ext cx="1621327" cy="162132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885701" y="3408388"/>
            <a:ext cx="2433363" cy="33250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886173" y="3112021"/>
            <a:ext cx="2432419" cy="402336"/>
          </a:xfrm>
        </p:spPr>
        <p:txBody>
          <a:bodyPr>
            <a:normAutofit/>
          </a:bodyPr>
          <a:lstStyle>
            <a:lvl1pPr marL="0" indent="0" algn="ctr">
              <a:buNone/>
              <a:defRPr sz="1333" b="1" baseline="0">
                <a:latin typeface="+mn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1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291721" y="1489861"/>
            <a:ext cx="1621327" cy="162132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8"/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873481" y="5820640"/>
            <a:ext cx="2433363" cy="33250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2873953" y="5524273"/>
            <a:ext cx="2432419" cy="402336"/>
          </a:xfrm>
        </p:spPr>
        <p:txBody>
          <a:bodyPr>
            <a:normAutofit/>
          </a:bodyPr>
          <a:lstStyle>
            <a:lvl1pPr marL="0" indent="0" algn="ctr">
              <a:buNone/>
              <a:defRPr sz="1333" b="1" baseline="0">
                <a:latin typeface="+mn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15" name="Picture Placeholder 17"/>
          <p:cNvSpPr>
            <a:spLocks noGrp="1"/>
          </p:cNvSpPr>
          <p:nvPr>
            <p:ph type="pic" sz="quarter" idx="24"/>
          </p:nvPr>
        </p:nvSpPr>
        <p:spPr>
          <a:xfrm>
            <a:off x="3279501" y="3902113"/>
            <a:ext cx="1621327" cy="162132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919183" y="5820640"/>
            <a:ext cx="2433363" cy="332509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Title 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6" hasCustomPrompt="1"/>
          </p:nvPr>
        </p:nvSpPr>
        <p:spPr>
          <a:xfrm>
            <a:off x="6919655" y="5524273"/>
            <a:ext cx="2432419" cy="402336"/>
          </a:xfrm>
        </p:spPr>
        <p:txBody>
          <a:bodyPr>
            <a:normAutofit/>
          </a:bodyPr>
          <a:lstStyle>
            <a:lvl1pPr marL="0" indent="0" algn="ctr">
              <a:buNone/>
              <a:defRPr sz="1333" b="1" baseline="0">
                <a:latin typeface="+mn-lt"/>
              </a:defRPr>
            </a:lvl1pPr>
          </a:lstStyle>
          <a:p>
            <a:pPr lvl="0"/>
            <a:r>
              <a:rPr lang="en-US" dirty="0"/>
              <a:t>First Name Last Name</a:t>
            </a:r>
          </a:p>
        </p:txBody>
      </p:sp>
      <p:sp>
        <p:nvSpPr>
          <p:cNvPr id="20" name="Picture Placeholder 17"/>
          <p:cNvSpPr>
            <a:spLocks noGrp="1"/>
          </p:cNvSpPr>
          <p:nvPr>
            <p:ph type="pic" sz="quarter" idx="27"/>
          </p:nvPr>
        </p:nvSpPr>
        <p:spPr>
          <a:xfrm>
            <a:off x="7325202" y="3902113"/>
            <a:ext cx="1621327" cy="1621327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677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17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"/>
          <p:cNvSpPr>
            <a:spLocks/>
          </p:cNvSpPr>
          <p:nvPr userDrawn="1"/>
        </p:nvSpPr>
        <p:spPr bwMode="auto">
          <a:xfrm>
            <a:off x="3890683" y="0"/>
            <a:ext cx="8337176" cy="6858000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chemeClr val="bg1">
              <a:lumMod val="75000"/>
              <a:alpha val="9000"/>
            </a:schemeClr>
          </a:solidFill>
          <a:ln>
            <a:noFill/>
          </a:ln>
          <a:effectLst/>
        </p:spPr>
        <p:txBody>
          <a:bodyPr wrap="square" lIns="50800" tIns="50800" rIns="50800" bIns="50800" anchor="ctr">
            <a:noAutofit/>
          </a:bodyPr>
          <a:lstStyle/>
          <a:p>
            <a:pPr lvl="0" defTabSz="609585"/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ytuł 7"/>
          <p:cNvSpPr>
            <a:spLocks noGrp="1"/>
          </p:cNvSpPr>
          <p:nvPr>
            <p:ph type="title" hasCustomPrompt="1"/>
          </p:nvPr>
        </p:nvSpPr>
        <p:spPr>
          <a:xfrm>
            <a:off x="840000" y="2917801"/>
            <a:ext cx="11154032" cy="6667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cap="none" spc="0" baseline="0">
                <a:solidFill>
                  <a:schemeClr val="bg2"/>
                </a:solidFill>
              </a:defRPr>
            </a:lvl1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pl-PL" err="1"/>
              <a:t>Title</a:t>
            </a:r>
            <a:r>
              <a:rPr lang="pl-PL"/>
              <a:t> Here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40318" y="3590744"/>
            <a:ext cx="11152716" cy="358441"/>
          </a:xfrm>
        </p:spPr>
        <p:txBody>
          <a:bodyPr anchor="ctr">
            <a:normAutofit/>
          </a:bodyPr>
          <a:lstStyle>
            <a:lvl1pPr marL="0" indent="0">
              <a:buNone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838200" y="6356348"/>
            <a:ext cx="10515600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58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Tytuł 7"/>
          <p:cNvSpPr>
            <a:spLocks noGrp="1"/>
          </p:cNvSpPr>
          <p:nvPr>
            <p:ph type="title" hasCustomPrompt="1"/>
          </p:nvPr>
        </p:nvSpPr>
        <p:spPr>
          <a:xfrm>
            <a:off x="840001" y="2908536"/>
            <a:ext cx="4997816" cy="666786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algn="l">
              <a:defRPr cap="none" spc="0" baseline="0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pl-PL" err="1"/>
              <a:t>Title</a:t>
            </a:r>
            <a:r>
              <a:rPr lang="pl-PL"/>
              <a:t> Here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40319" y="3590744"/>
            <a:ext cx="4997499" cy="358441"/>
          </a:xfrm>
          <a:effectLst>
            <a:outerShdw blurRad="190500" sx="102000" sy="102000" algn="ctr" rotWithShape="0">
              <a:prstClr val="black">
                <a:alpha val="50000"/>
              </a:prstClr>
            </a:outerShdw>
          </a:effectLst>
        </p:spPr>
        <p:txBody>
          <a:bodyPr anchor="ctr">
            <a:normAutofit/>
          </a:bodyPr>
          <a:lstStyle>
            <a:lvl1pPr marL="0" indent="0">
              <a:buNone/>
              <a:defRPr sz="1867">
                <a:solidFill>
                  <a:schemeClr val="bg1"/>
                </a:solidFill>
                <a:effectLst>
                  <a:outerShdw blurRad="127000" sx="102000" sy="1020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8652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7"/>
          <p:cNvSpPr>
            <a:spLocks noGrp="1"/>
          </p:cNvSpPr>
          <p:nvPr>
            <p:ph type="title" hasCustomPrompt="1"/>
          </p:nvPr>
        </p:nvSpPr>
        <p:spPr>
          <a:xfrm>
            <a:off x="837409" y="2908536"/>
            <a:ext cx="8987911" cy="666786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cap="none" spc="0" baseline="0">
                <a:solidFill>
                  <a:schemeClr val="bg2"/>
                </a:solidFill>
              </a:defRPr>
            </a:lvl1pPr>
          </a:lstStyle>
          <a:p>
            <a:r>
              <a:rPr lang="pl-PL" err="1"/>
              <a:t>Section</a:t>
            </a:r>
            <a:r>
              <a:rPr lang="pl-PL"/>
              <a:t> </a:t>
            </a:r>
            <a:r>
              <a:rPr lang="pl-PL" err="1"/>
              <a:t>Title</a:t>
            </a:r>
            <a:r>
              <a:rPr lang="pl-PL"/>
              <a:t> Here</a:t>
            </a:r>
            <a:endParaRPr lang="en-US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519" y="3590744"/>
            <a:ext cx="8986851" cy="358441"/>
          </a:xfrm>
        </p:spPr>
        <p:txBody>
          <a:bodyPr anchor="ctr">
            <a:normAutofit/>
          </a:bodyPr>
          <a:lstStyle>
            <a:lvl1pPr marL="0" indent="0">
              <a:buNone/>
              <a:defRPr sz="1867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838200" y="6356348"/>
            <a:ext cx="10515600" cy="0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flat" cmpd="sng" algn="ctr">
            <a:solidFill>
              <a:schemeClr val="tx1">
                <a:lumMod val="60000"/>
                <a:lumOff val="40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236244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5319" y="2667901"/>
            <a:ext cx="1504951" cy="1381692"/>
          </a:xfrm>
        </p:spPr>
        <p:txBody>
          <a:bodyPr>
            <a:normAutofit/>
          </a:bodyPr>
          <a:lstStyle>
            <a:lvl1pPr marL="0" indent="0" algn="ctr">
              <a:buNone/>
              <a:defRPr sz="8000" b="1">
                <a:solidFill>
                  <a:schemeClr val="bg2"/>
                </a:solidFill>
              </a:defRPr>
            </a:lvl1pPr>
          </a:lstStyle>
          <a:p>
            <a:pPr algn="ctr"/>
            <a:r>
              <a:rPr lang="pl-PL" sz="8000"/>
              <a:t>#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3872919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E83A8-9932-4ACF-AD8F-D381FECB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32118-84A6-4A6C-ADB2-4CE88D361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24B4-3951-464B-85FD-62C8ECCC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26EB5-C3AA-4010-BC74-5432F669A0BB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618BF-F25D-4234-8089-F913837C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6C14D-32CB-4BFB-84DC-B099DB039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16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80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838200" y="160141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1867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67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0898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0" y="1622400"/>
            <a:ext cx="10516800" cy="4353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817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/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840000" y="1623714"/>
            <a:ext cx="52320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1867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67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idx="12"/>
          </p:nvPr>
        </p:nvSpPr>
        <p:spPr>
          <a:xfrm>
            <a:off x="6112507" y="1623714"/>
            <a:ext cx="52320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1867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67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946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46" y="1489885"/>
            <a:ext cx="1563751" cy="1102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98810" y="1992337"/>
            <a:ext cx="4185425" cy="398271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333"/>
            </a:lvl1pPr>
            <a:lvl2pPr algn="ctr">
              <a:defRPr sz="1333"/>
            </a:lvl2pPr>
            <a:lvl3pPr algn="ctr">
              <a:defRPr sz="1333"/>
            </a:lvl3pPr>
            <a:lvl4pPr algn="ctr">
              <a:defRPr sz="1333"/>
            </a:lvl4pPr>
            <a:lvl5pPr algn="ctr"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idx="13"/>
          </p:nvPr>
        </p:nvSpPr>
        <p:spPr>
          <a:xfrm>
            <a:off x="4961400" y="1623714"/>
            <a:ext cx="63840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1867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67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02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838200" y="1615426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2133"/>
            </a:lvl1pPr>
            <a:lvl2pPr>
              <a:lnSpc>
                <a:spcPct val="100000"/>
              </a:lnSpc>
              <a:defRPr sz="1867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67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8382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859367" y="1017722"/>
            <a:ext cx="10515600" cy="65616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72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8382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859367" y="1017722"/>
            <a:ext cx="10515600" cy="65616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38200" y="1674284"/>
            <a:ext cx="10515600" cy="112658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Aft>
                <a:spcPts val="800"/>
              </a:spcAft>
              <a:buNone/>
              <a:defRPr sz="16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838201" y="2800866"/>
            <a:ext cx="10536767" cy="3362868"/>
          </a:xfrm>
        </p:spPr>
        <p:txBody>
          <a:bodyPr>
            <a:normAutofit/>
          </a:bodyPr>
          <a:lstStyle>
            <a:lvl1pPr marL="380990" indent="-380990">
              <a:buFont typeface="Arial" charset="0"/>
              <a:buChar char="•"/>
              <a:defRPr sz="2133"/>
            </a:lvl1pPr>
            <a:lvl2pPr marL="513287" indent="-380990">
              <a:buFont typeface="Arial" charset="0"/>
              <a:buChar char="•"/>
              <a:defRPr sz="1867"/>
            </a:lvl2pPr>
            <a:lvl3pPr marL="609585" indent="-380990">
              <a:buFont typeface="Arial" charset="0"/>
              <a:buChar char="•"/>
              <a:defRPr sz="1600"/>
            </a:lvl3pPr>
            <a:lvl4pPr marL="723882" indent="-380990">
              <a:buFont typeface="Arial" charset="0"/>
              <a:buChar char="•"/>
              <a:defRPr sz="1467"/>
            </a:lvl4pPr>
            <a:lvl5pPr marL="838179" indent="-380990">
              <a:buFont typeface="Arial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929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5781" y="4925890"/>
            <a:ext cx="2944368" cy="332509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876354" y="4519456"/>
            <a:ext cx="2943225" cy="402336"/>
          </a:xfrm>
        </p:spPr>
        <p:txBody>
          <a:bodyPr>
            <a:normAutofit/>
          </a:bodyPr>
          <a:lstStyle>
            <a:lvl1pPr marL="0" indent="0" algn="ctr">
              <a:buNone/>
              <a:defRPr sz="1600" b="1" baseline="0">
                <a:latin typeface="+mn-lt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1268973" y="2188699"/>
            <a:ext cx="2157984" cy="2157984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367431" y="4925890"/>
            <a:ext cx="2944368" cy="332509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368005" y="4519456"/>
            <a:ext cx="2943225" cy="402336"/>
          </a:xfrm>
        </p:spPr>
        <p:txBody>
          <a:bodyPr>
            <a:normAutofit/>
          </a:bodyPr>
          <a:lstStyle>
            <a:lvl1pPr marL="0" indent="0" algn="ctr">
              <a:buNone/>
              <a:defRPr sz="1600" b="1" baseline="0">
                <a:latin typeface="+mn-lt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24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8760623" y="2188699"/>
            <a:ext cx="2157984" cy="2157984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630199" y="4925890"/>
            <a:ext cx="2944368" cy="332509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Title 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630772" y="4519456"/>
            <a:ext cx="2943225" cy="402336"/>
          </a:xfrm>
        </p:spPr>
        <p:txBody>
          <a:bodyPr>
            <a:normAutofit/>
          </a:bodyPr>
          <a:lstStyle>
            <a:lvl1pPr marL="0" indent="0" algn="ctr">
              <a:buNone/>
              <a:defRPr sz="1600" b="1" baseline="0">
                <a:latin typeface="+mn-lt"/>
              </a:defRPr>
            </a:lvl1pPr>
          </a:lstStyle>
          <a:p>
            <a:pPr lvl="0"/>
            <a:r>
              <a:rPr lang="en-US"/>
              <a:t>First Name Last Name</a:t>
            </a:r>
          </a:p>
        </p:txBody>
      </p:sp>
      <p:sp>
        <p:nvSpPr>
          <p:cNvPr id="11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5023391" y="2188699"/>
            <a:ext cx="2157984" cy="2157984"/>
          </a:xfrm>
          <a:prstGeom prst="flowChartConnector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6" name="Title 8"/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>
            <a:lvl1pPr>
              <a:defRPr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267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7529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6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EEA59-3F35-425D-B85E-6966A4829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19C917-6474-4E2C-B923-0B21D13EE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CBA58-060D-49D8-A3BC-08969D32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83E2D-7374-4C5B-A13A-930B1487D976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ADEA13-2D1E-4B4D-9605-6E635F220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DC39A-74A2-4ACE-81AF-CB5BC5022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018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ytuł 7"/>
          <p:cNvSpPr>
            <a:spLocks noGrp="1"/>
          </p:cNvSpPr>
          <p:nvPr>
            <p:ph type="title" hasCustomPrompt="1"/>
          </p:nvPr>
        </p:nvSpPr>
        <p:spPr>
          <a:xfrm>
            <a:off x="659399" y="1742386"/>
            <a:ext cx="4960613" cy="33732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>
              <a:lnSpc>
                <a:spcPct val="90000"/>
              </a:lnSpc>
              <a:defRPr sz="5867" b="1" i="0" cap="none" spc="0" baseline="0">
                <a:solidFill>
                  <a:srgbClr val="FFFFFF"/>
                </a:solidFill>
                <a:effectLst>
                  <a:outerShdw blurRad="190500" sx="102000" sy="102000" algn="ctr" rotWithShape="0">
                    <a:prstClr val="black">
                      <a:alpha val="50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Put here your own</a:t>
            </a:r>
            <a:br>
              <a:rPr lang="en-US"/>
            </a:br>
            <a:r>
              <a:rPr lang="en-US"/>
              <a:t>picture background</a:t>
            </a:r>
          </a:p>
        </p:txBody>
      </p:sp>
    </p:spTree>
    <p:extLst>
      <p:ext uri="{BB962C8B-B14F-4D97-AF65-F5344CB8AC3E}">
        <p14:creationId xmlns:p14="http://schemas.microsoft.com/office/powerpoint/2010/main" val="36836873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4C68-9690-4FA5-A5E0-D223ED34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07C9-9172-43E1-A84E-5E1610D14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B29E1-8369-436C-9CB4-DF3F4C40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EFAAE-CC20-44D5-9739-41AA151EE711}" type="datetimeFigureOut">
              <a:rPr lang="en-CA" smtClean="0"/>
              <a:t>2019-12-07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9FE78-253D-4FB9-8EB4-C41D27F80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3B0AB-9D15-44EC-BC38-24244BDA7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1C221-4BD1-4A9C-80AC-8A04AEDD83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503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E985-D3F6-4CBF-B519-894A95E5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0D90-B391-4C34-A0F4-F15B5A0C2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1B841-0172-4E91-AB31-8B882D9CC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48074A-8FF8-4A20-9882-FD328A00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2CA8E-1FAE-4703-A16A-23FFCA1625DB}" type="datetime1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8AD3E-DF07-4509-976B-CA4CD7E0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7029D-62A4-4C81-8337-8A3B25317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03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3B0C7-C4BD-4244-9543-AF3942289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EEA21-0CF6-402F-8CEF-7778E9C3C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6CEA5-D009-47A2-886B-50B112C1E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05DFA-C9A7-4895-BAA5-E483A72295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F56A6D-D346-4667-BDDD-0A4EDBBE1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D732B0-4329-47A6-A2EA-6AEF3ACA1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E1164-D42F-4E43-842B-A90A4313CDFC}" type="datetime1">
              <a:rPr lang="en-US" smtClean="0"/>
              <a:t>12/7/2019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962DFF-1237-458F-AD47-8BE52338A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EDBE72-CB41-4FCB-B38F-AD1F3EC0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1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5B5F8-0B06-4EF5-979D-7E1B74BB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366AAD-32CE-497C-B97E-2B45B82F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D032D-6598-435A-A935-B44E876596A3}" type="datetime1">
              <a:rPr lang="en-US" smtClean="0"/>
              <a:t>12/7/2019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CE84B-1008-40D6-ACB9-02CCFC26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D24AA-F02B-452B-8037-1B4E990B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051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8FDF7-FE66-4963-A895-E6E3F4E4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54E9-6FB7-46ED-A00E-968ECC277B58}" type="datetime1">
              <a:rPr lang="en-US" smtClean="0"/>
              <a:t>12/7/2019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4EDF2-DE60-4EEC-9FE4-7DDF3E4F1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D128F-9AD5-4392-80FE-6AE4B1D0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4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0BB4C-8D38-467B-BF0A-D428FE96D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32614-B0F1-4643-96E7-0CACBAC81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8D789-575A-4FED-9A5F-184C597E9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7D40C-FFFD-4B75-81BA-09E053361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F5F6B-DE02-4BB9-AF6C-AFB8A97B5472}" type="datetime1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C0156-2685-4728-ACF9-58F5D443B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60D0FB-A320-42EE-A85E-93CEAB417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17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C254-FB3E-4ABE-8B03-AEB8C7D2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81737E-6F26-45E3-A686-579D71D2C4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E4369-50A9-44FC-9C53-8027FB1C2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5C6B0-F56F-49E0-91A8-DA330504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5F450-541E-4C6B-A30C-103B0166AFB0}" type="datetime1">
              <a:rPr lang="en-US" smtClean="0"/>
              <a:t>12/7/2019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3E8BA-3A57-464E-A9A7-B3C92411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C8FE3-D292-4668-B86B-A2D01866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0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2.emf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4A30F-A2EA-42A4-BD97-1D26BA4A1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C11009-9B63-476D-8009-C020DDFB0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5356D-30A6-488F-A67A-D9C40960C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5A31E-257C-479F-9A00-FAC076D2C396}" type="datetime1">
              <a:rPr lang="en-US" smtClean="0"/>
              <a:t>12/7/2019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9CD7B-A56E-45E5-B94B-A52FBEEAF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PROPRIETARY &amp;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B8112-4D9E-49CE-8619-A4CA9BEFA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8DD03-DBE0-49B9-95C8-5702A5F9E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019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838200" y="154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60297" y="6428303"/>
            <a:ext cx="700588" cy="202031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7" b="1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1967369A-8443-1F4C-8C48-F96574902B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838200" y="160141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auto">
          <a:xfrm>
            <a:off x="838200" y="6356348"/>
            <a:ext cx="10515600" cy="0"/>
          </a:xfrm>
          <a:prstGeom prst="line">
            <a:avLst/>
          </a:prstGeom>
          <a:blipFill dpi="0" rotWithShape="0">
            <a:blip r:embed="rId18"/>
            <a:srcRect/>
            <a:tile tx="0" ty="0" sx="100000" sy="100000" flip="none" algn="tl"/>
          </a:blipFill>
          <a:ln w="12700" cap="flat" cmpd="sng" algn="ctr">
            <a:solidFill>
              <a:schemeClr val="tx1">
                <a:lumMod val="75000"/>
              </a:schemeClr>
            </a:solidFill>
            <a:prstDash val="solid"/>
            <a:miter lim="0"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 userDrawn="1"/>
        </p:nvSpPr>
        <p:spPr>
          <a:xfrm>
            <a:off x="4891852" y="6431654"/>
            <a:ext cx="2408296" cy="297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1274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67" b="1">
                <a:solidFill>
                  <a:schemeClr val="bg1">
                    <a:lumMod val="50000"/>
                  </a:schemeClr>
                </a:solidFill>
                <a:latin typeface="+mn-lt"/>
              </a:rPr>
              <a:t>PROPRIETARY &amp; CONFIDENTIAL</a:t>
            </a:r>
          </a:p>
          <a:p>
            <a:pPr algn="ctr"/>
            <a:endParaRPr lang="en-US" sz="667">
              <a:solidFill>
                <a:schemeClr val="bg1">
                  <a:lumMod val="50000"/>
                </a:schemeClr>
              </a:solidFill>
              <a:latin typeface="+mn-lt"/>
              <a:ea typeface="Lato Light" panose="020F0302020204030203" pitchFamily="34" charset="0"/>
              <a:cs typeface="Lato Light" panose="020F0302020204030203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-59765" y="227105"/>
            <a:ext cx="184731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133">
              <a:solidFill>
                <a:schemeClr val="tx1"/>
              </a:solidFill>
              <a:latin typeface="+mn-lt"/>
              <a:ea typeface="Lato Light" panose="020F0302020204030203" pitchFamily="34" charset="0"/>
              <a:cs typeface="Lato Light" panose="020F03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13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</p:sldLayoutIdLst>
  <p:hf hdr="0" ftr="0" dt="0"/>
  <p:txStyles>
    <p:titleStyle>
      <a:lvl1pPr algn="l" defTabSz="228594" rtl="0" eaLnBrk="1" fontAlgn="base" hangingPunct="1">
        <a:spcBef>
          <a:spcPct val="0"/>
        </a:spcBef>
        <a:spcAft>
          <a:spcPct val="0"/>
        </a:spcAft>
        <a:defRPr sz="3733" b="1" i="0" kern="1200" cap="none" spc="-133" baseline="0">
          <a:solidFill>
            <a:schemeClr val="bg2"/>
          </a:solidFill>
          <a:latin typeface="+mj-lt"/>
          <a:ea typeface="+mj-ea"/>
          <a:cs typeface="Segoe UI" panose="020B0502040204020203" pitchFamily="34" charset="0"/>
          <a:sym typeface="Helvetica" panose="020B0604020202020204" pitchFamily="34" charset="0"/>
        </a:defRPr>
      </a:lvl1pPr>
      <a:lvl2pPr algn="l" defTabSz="228594" rtl="0" eaLnBrk="1" fontAlgn="base" hangingPunct="1">
        <a:spcBef>
          <a:spcPct val="0"/>
        </a:spcBef>
        <a:spcAft>
          <a:spcPct val="0"/>
        </a:spcAft>
        <a:defRPr sz="6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2pPr>
      <a:lvl3pPr algn="l" defTabSz="228594" rtl="0" eaLnBrk="1" fontAlgn="base" hangingPunct="1">
        <a:spcBef>
          <a:spcPct val="0"/>
        </a:spcBef>
        <a:spcAft>
          <a:spcPct val="0"/>
        </a:spcAft>
        <a:defRPr sz="6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3pPr>
      <a:lvl4pPr algn="l" defTabSz="228594" rtl="0" eaLnBrk="1" fontAlgn="base" hangingPunct="1">
        <a:spcBef>
          <a:spcPct val="0"/>
        </a:spcBef>
        <a:spcAft>
          <a:spcPct val="0"/>
        </a:spcAft>
        <a:defRPr sz="6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4pPr>
      <a:lvl5pPr algn="l" defTabSz="228594" rtl="0" eaLnBrk="1" fontAlgn="base" hangingPunct="1">
        <a:spcBef>
          <a:spcPct val="0"/>
        </a:spcBef>
        <a:spcAft>
          <a:spcPct val="0"/>
        </a:spcAft>
        <a:defRPr sz="6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5pPr>
      <a:lvl6pPr marL="228594" algn="l" defTabSz="228594" rtl="0" eaLnBrk="1" fontAlgn="base" hangingPunct="1">
        <a:spcBef>
          <a:spcPct val="0"/>
        </a:spcBef>
        <a:spcAft>
          <a:spcPct val="0"/>
        </a:spcAft>
        <a:defRPr sz="6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6pPr>
      <a:lvl7pPr marL="457189" algn="l" defTabSz="228594" rtl="0" eaLnBrk="1" fontAlgn="base" hangingPunct="1">
        <a:spcBef>
          <a:spcPct val="0"/>
        </a:spcBef>
        <a:spcAft>
          <a:spcPct val="0"/>
        </a:spcAft>
        <a:defRPr sz="6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7pPr>
      <a:lvl8pPr marL="685783" algn="l" defTabSz="228594" rtl="0" eaLnBrk="1" fontAlgn="base" hangingPunct="1">
        <a:spcBef>
          <a:spcPct val="0"/>
        </a:spcBef>
        <a:spcAft>
          <a:spcPct val="0"/>
        </a:spcAft>
        <a:defRPr sz="6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8pPr>
      <a:lvl9pPr marL="914377" algn="l" defTabSz="228594" rtl="0" eaLnBrk="1" fontAlgn="base" hangingPunct="1">
        <a:spcBef>
          <a:spcPct val="0"/>
        </a:spcBef>
        <a:spcAft>
          <a:spcPct val="0"/>
        </a:spcAft>
        <a:defRPr sz="600">
          <a:solidFill>
            <a:srgbClr val="000000"/>
          </a:solidFill>
          <a:latin typeface="Helvetica" panose="020B0604020202020204" pitchFamily="34" charset="0"/>
          <a:ea typeface="Helvetica" panose="020B0604020202020204" pitchFamily="34" charset="0"/>
          <a:cs typeface="Helvetica" panose="020B0604020202020204" pitchFamily="34" charset="0"/>
          <a:sym typeface="Helvetica" panose="020B0604020202020204" pitchFamily="34" charset="0"/>
        </a:defRPr>
      </a:lvl9pPr>
    </p:titleStyle>
    <p:bodyStyle>
      <a:lvl1pPr marL="380990" indent="-380990" algn="l" defTabSz="228594" rtl="0" eaLnBrk="1" fontAlgn="base" hangingPunct="1">
        <a:lnSpc>
          <a:spcPct val="100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buChar char="•"/>
        <a:defRPr sz="2133" b="0" kern="1200">
          <a:solidFill>
            <a:srgbClr val="4D4D4D"/>
          </a:solidFill>
          <a:latin typeface="+mn-lt"/>
          <a:ea typeface="+mn-ea"/>
          <a:cs typeface="Segoe UI" panose="020B0502040204020203" pitchFamily="34" charset="0"/>
          <a:sym typeface="Helvetica" panose="020B0604020202020204" pitchFamily="34" charset="0"/>
        </a:defRPr>
      </a:lvl1pPr>
      <a:lvl2pPr marL="513287" indent="-380990" algn="l" defTabSz="228594" rtl="0" eaLnBrk="1" fontAlgn="base" hangingPunct="1">
        <a:lnSpc>
          <a:spcPct val="100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buChar char="•"/>
        <a:defRPr sz="1867" b="0" kern="1200">
          <a:solidFill>
            <a:srgbClr val="4D4D4D"/>
          </a:solidFill>
          <a:latin typeface="+mn-lt"/>
          <a:ea typeface="+mn-ea"/>
          <a:cs typeface="Segoe UI" panose="020B0502040204020203" pitchFamily="34" charset="0"/>
          <a:sym typeface="Helvetica" panose="020B0604020202020204" pitchFamily="34" charset="0"/>
        </a:defRPr>
      </a:lvl2pPr>
      <a:lvl3pPr marL="609585" indent="-380990" algn="l" defTabSz="228594" rtl="0" eaLnBrk="1" fontAlgn="base" hangingPunct="1">
        <a:lnSpc>
          <a:spcPct val="100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buChar char="•"/>
        <a:defRPr sz="1600" b="0" kern="1200">
          <a:solidFill>
            <a:srgbClr val="4D4D4D"/>
          </a:solidFill>
          <a:latin typeface="+mn-lt"/>
          <a:ea typeface="+mn-ea"/>
          <a:cs typeface="Segoe UI" panose="020B0502040204020203" pitchFamily="34" charset="0"/>
          <a:sym typeface="Helvetica" panose="020B0604020202020204" pitchFamily="34" charset="0"/>
        </a:defRPr>
      </a:lvl3pPr>
      <a:lvl4pPr marL="723882" indent="-380990" algn="l" defTabSz="228594" rtl="0" eaLnBrk="1" fontAlgn="base" hangingPunct="1">
        <a:lnSpc>
          <a:spcPct val="100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buChar char="•"/>
        <a:defRPr sz="1467" b="0" kern="1200">
          <a:solidFill>
            <a:srgbClr val="4D4D4D"/>
          </a:solidFill>
          <a:latin typeface="+mn-lt"/>
          <a:ea typeface="+mn-ea"/>
          <a:cs typeface="Segoe UI" panose="020B0502040204020203" pitchFamily="34" charset="0"/>
          <a:sym typeface="Helvetica" panose="020B0604020202020204" pitchFamily="34" charset="0"/>
        </a:defRPr>
      </a:lvl4pPr>
      <a:lvl5pPr marL="838179" indent="-380990" algn="l" defTabSz="228594" rtl="0" eaLnBrk="1" fontAlgn="base" hangingPunct="1">
        <a:lnSpc>
          <a:spcPct val="100000"/>
        </a:lnSpc>
        <a:spcBef>
          <a:spcPts val="300"/>
        </a:spcBef>
        <a:spcAft>
          <a:spcPts val="800"/>
        </a:spcAft>
        <a:buClr>
          <a:schemeClr val="bg2"/>
        </a:buClr>
        <a:buFont typeface="Arial" charset="0"/>
        <a:buChar char="•"/>
        <a:defRPr sz="1400" b="0" kern="1200">
          <a:solidFill>
            <a:srgbClr val="4D4D4D"/>
          </a:solidFill>
          <a:latin typeface="+mn-lt"/>
          <a:ea typeface="+mn-ea"/>
          <a:cs typeface="Segoe UI" panose="020B0502040204020203" pitchFamily="34" charset="0"/>
          <a:sym typeface="Helvetica" panose="020B0604020202020204" pitchFamily="34" charset="0"/>
        </a:defRPr>
      </a:lvl5pPr>
      <a:lvl6pPr marL="1257269" indent="-114297" algn="l" defTabSz="45718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863" indent="-114297" algn="l" defTabSz="45718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indent="-114297" algn="l" defTabSz="45718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051" indent="-114297" algn="l" defTabSz="457189" rtl="0" eaLnBrk="1" latinLnBrk="0" hangingPunct="1">
        <a:lnSpc>
          <a:spcPct val="90000"/>
        </a:lnSpc>
        <a:spcBef>
          <a:spcPts val="251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4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89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971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566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160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754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svg"/><Relationship Id="rId9" Type="http://schemas.openxmlformats.org/officeDocument/2006/relationships/image" Target="../media/image46.svg"/><Relationship Id="rId1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kaggle.com/marcinex1423/salesdb-grocer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 descr="grocery-shopping-app-development">
            <a:extLst>
              <a:ext uri="{FF2B5EF4-FFF2-40B4-BE49-F238E27FC236}">
                <a16:creationId xmlns:a16="http://schemas.microsoft.com/office/drawing/2014/main" id="{32817244-AF70-4864-BBF6-F13D95C1443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9"/>
          <p:cNvSpPr txBox="1">
            <a:spLocks/>
          </p:cNvSpPr>
          <p:nvPr/>
        </p:nvSpPr>
        <p:spPr>
          <a:xfrm>
            <a:off x="0" y="2425255"/>
            <a:ext cx="12195175" cy="2007491"/>
          </a:xfrm>
          <a:prstGeom prst="rect">
            <a:avLst/>
          </a:prstGeom>
          <a:solidFill>
            <a:schemeClr val="tx1">
              <a:alpha val="64000"/>
            </a:schemeClr>
          </a:solidFill>
        </p:spPr>
        <p:txBody>
          <a:bodyPr vert="horz" wrap="square" lIns="45720" tIns="480000" rIns="45720" bIns="480000" rtlCol="0" anchor="ctr"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9200" b="0" i="0" kern="1200" cap="all" spc="-500" baseline="0">
                <a:solidFill>
                  <a:schemeClr val="tx1"/>
                </a:solidFill>
                <a:latin typeface="+mj-lt"/>
                <a:ea typeface="+mj-ea"/>
                <a:cs typeface="+mj-cs"/>
                <a:sym typeface="Helvetica" panose="020B0604020202020204" pitchFamily="34" charset="0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defRPr>
            </a:lvl9pPr>
          </a:lstStyle>
          <a:p>
            <a:pPr algn="l">
              <a:spcAft>
                <a:spcPts val="267"/>
              </a:spcAft>
            </a:pPr>
            <a:r>
              <a:rPr lang="en-US" sz="3200" b="1" cap="none" spc="0" dirty="0">
                <a:solidFill>
                  <a:schemeClr val="bg1"/>
                </a:solidFill>
                <a:cs typeface="Segoe UI" panose="020B0502040204020203" pitchFamily="34" charset="0"/>
              </a:rPr>
              <a:t>		</a:t>
            </a:r>
            <a:r>
              <a:rPr lang="en-US" sz="3200" b="1" cap="none" spc="0" dirty="0">
                <a:solidFill>
                  <a:srgbClr val="00000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lang="en-US" sz="3200" b="1" cap="none" spc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KindNerds Inc. - Presentation </a:t>
            </a:r>
          </a:p>
          <a:p>
            <a:pPr algn="l">
              <a:spcAft>
                <a:spcPts val="267"/>
              </a:spcAft>
            </a:pPr>
            <a:r>
              <a:rPr lang="en-CA" sz="1867" cap="none" spc="0" dirty="0">
                <a:solidFill>
                  <a:schemeClr val="bg1"/>
                </a:solidFill>
                <a:cs typeface="Segoe UI" panose="020B0502040204020203" pitchFamily="34" charset="0"/>
              </a:rPr>
              <a:t>		</a:t>
            </a:r>
            <a:endParaRPr lang="en-CA" sz="1333" cap="none" spc="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C163DC14-8962-451F-8AB7-C3563141EB81}"/>
              </a:ext>
            </a:extLst>
          </p:cNvPr>
          <p:cNvSpPr txBox="1">
            <a:spLocks/>
          </p:cNvSpPr>
          <p:nvPr/>
        </p:nvSpPr>
        <p:spPr>
          <a:xfrm>
            <a:off x="1026273" y="3889401"/>
            <a:ext cx="4472531" cy="3317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By: </a:t>
            </a:r>
            <a:r>
              <a:rPr lang="en-CA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Fen Hue Ly,  Lan Xu, Thioro Faty, Xavier Mougeot</a:t>
            </a:r>
          </a:p>
          <a:p>
            <a:pPr algn="l"/>
            <a:r>
              <a:rPr lang="en-CA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Course: </a:t>
            </a:r>
            <a:r>
              <a:rPr lang="en-US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CEBD 1151 - Big Data Analytics for Business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3E1AB15-B979-4AD1-ACBA-49360A4CD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26" y="-434949"/>
            <a:ext cx="1930374" cy="19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45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FE1D32-25E9-4B94-9620-3675D709DE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7879" y="2030431"/>
            <a:ext cx="9105902" cy="4672447"/>
          </a:xfrm>
          <a:prstGeom prst="rect">
            <a:avLst/>
          </a:prstGeom>
        </p:spPr>
      </p:pic>
      <p:pic>
        <p:nvPicPr>
          <p:cNvPr id="7" name="Image 1" descr="grocery-shopping-app-development">
            <a:extLst>
              <a:ext uri="{FF2B5EF4-FFF2-40B4-BE49-F238E27FC236}">
                <a16:creationId xmlns:a16="http://schemas.microsoft.com/office/drawing/2014/main" id="{31CA4054-B06B-4349-B5E8-7AE4B5F9B3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174" y="575814"/>
            <a:ext cx="1835607" cy="1152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85E9F7-841A-4CCC-BE75-E30187D35B7A}"/>
              </a:ext>
            </a:extLst>
          </p:cNvPr>
          <p:cNvSpPr/>
          <p:nvPr/>
        </p:nvSpPr>
        <p:spPr>
          <a:xfrm>
            <a:off x="902009" y="1076324"/>
            <a:ext cx="109415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200" b="1" spc="4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Develop a grocery mobile app (UShop): </a:t>
            </a:r>
            <a:r>
              <a:rPr lang="en-CA" sz="1200" b="1" dirty="0">
                <a:solidFill>
                  <a:srgbClr val="10101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</a:t>
            </a:r>
            <a:r>
              <a:rPr lang="en-US" sz="1200" b="1" spc="4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allows users to: </a:t>
            </a:r>
          </a:p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Shopper can activate an online transaction at the same time when user pick up shopping cart. </a:t>
            </a:r>
          </a:p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Shopper can use the built-in bar code scanner to add product to online basket.  </a:t>
            </a:r>
          </a:p>
          <a:p>
            <a:pPr marL="171450" marR="0" lvl="0" indent="-171450" algn="just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Shopper can pay the bill online without waiting for the check out line. </a:t>
            </a:r>
          </a:p>
          <a:p>
            <a:pPr marL="171450" indent="-171450" algn="just">
              <a:buFontTx/>
              <a:buChar char="-"/>
            </a:pPr>
            <a:r>
              <a:rPr lang="en-US" sz="11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Digital receipt generated in UShop. </a:t>
            </a:r>
            <a:endParaRPr lang="en-US" sz="11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AADBF35-4AE7-47B4-911C-B0EFDB6A8A50}"/>
              </a:ext>
            </a:extLst>
          </p:cNvPr>
          <p:cNvSpPr txBox="1">
            <a:spLocks/>
          </p:cNvSpPr>
          <p:nvPr/>
        </p:nvSpPr>
        <p:spPr>
          <a:xfrm>
            <a:off x="838199" y="238802"/>
            <a:ext cx="10515600" cy="12693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 Definition</a:t>
            </a:r>
          </a:p>
        </p:txBody>
      </p:sp>
    </p:spTree>
    <p:extLst>
      <p:ext uri="{BB962C8B-B14F-4D97-AF65-F5344CB8AC3E}">
        <p14:creationId xmlns:p14="http://schemas.microsoft.com/office/powerpoint/2010/main" val="152204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09" y="2891064"/>
            <a:ext cx="8987911" cy="701731"/>
          </a:xfrm>
        </p:spPr>
        <p:txBody>
          <a:bodyPr/>
          <a:lstStyle/>
          <a:p>
            <a:r>
              <a:rPr lang="en-US" b="1" spc="-133" dirty="0">
                <a:solidFill>
                  <a:srgbClr val="24A7C9"/>
                </a:solidFill>
                <a:latin typeface="Segoe UI"/>
                <a:cs typeface="Segoe UI" panose="020B0502040204020203" pitchFamily="34" charset="0"/>
              </a:rPr>
              <a:t>Customer Journey Mapping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F55D29A-3A2E-D146-9F2C-610F4815AF2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9825319" y="2667901"/>
            <a:ext cx="1504951" cy="1381692"/>
          </a:xfrm>
        </p:spPr>
        <p:txBody>
          <a:bodyPr/>
          <a:lstStyle/>
          <a:p>
            <a:r>
              <a:rPr lang="fr-FR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EE0183-CCE6-43B5-9D6A-F6A79141B6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Image 13">
            <a:extLst>
              <a:ext uri="{FF2B5EF4-FFF2-40B4-BE49-F238E27FC236}">
                <a16:creationId xmlns:a16="http://schemas.microsoft.com/office/drawing/2014/main" id="{05530174-0B52-4B8D-8E58-FA58DF8E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86" b="16786"/>
          <a:stretch>
            <a:fillRect/>
          </a:stretch>
        </p:blipFill>
        <p:spPr>
          <a:xfrm>
            <a:off x="0" y="0"/>
            <a:ext cx="12192000" cy="24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3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D8C4A8-69E8-41EE-BFDB-0BA3007D770E}"/>
              </a:ext>
            </a:extLst>
          </p:cNvPr>
          <p:cNvSpPr txBox="1">
            <a:spLocks/>
          </p:cNvSpPr>
          <p:nvPr/>
        </p:nvSpPr>
        <p:spPr>
          <a:xfrm>
            <a:off x="700768" y="686027"/>
            <a:ext cx="4433207" cy="500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8BF55-8531-4EB3-A3CE-3F63A34C8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1" y="929473"/>
            <a:ext cx="11216081" cy="55634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DAA006-8426-411C-9919-E8426926B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43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Journey Mapping</a:t>
            </a:r>
          </a:p>
        </p:txBody>
      </p:sp>
    </p:spTree>
    <p:extLst>
      <p:ext uri="{BB962C8B-B14F-4D97-AF65-F5344CB8AC3E}">
        <p14:creationId xmlns:p14="http://schemas.microsoft.com/office/powerpoint/2010/main" val="3935947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F9CB-00DA-44A8-82F7-BEFF2BFB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 Journey Mapping</a:t>
            </a:r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A7035-CA50-4328-AEC9-E70F873D2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PROPRIETARY &amp;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BE2B5-7DEC-4A29-8C1B-16C9519D9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8DD03-DBE0-49B9-95C8-5702A5F9EE8E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137174-C52E-4F3B-A084-49E5CD482D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13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400" b="1" spc="4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We add more futures on UShop mobile app: </a:t>
            </a:r>
            <a:endParaRPr lang="en-US" sz="14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4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Show stores information with opening hours / address and add real-time Store Traffic checking features. 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4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Add "My Shopping List" feature. 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4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Add "Digital Flyers" feature. 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CA" sz="14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Stores loyalty cards (Airmiles program) and gift cards on the app. 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Add "EVENTS" feature (Black Friday, Christmas, etc.) 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Collaborate with GOOGLE MAP and add GPS features in UShop. (Phase II) 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Font typeface="Times New Roman" panose="02020603050405020304" pitchFamily="18" charset="0"/>
              <a:buChar char="-"/>
            </a:pPr>
            <a:r>
              <a:rPr lang="en-US" sz="14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Collaborate with Uber delivery. ((Phase II) 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03FF61-1150-4A4B-9F48-7BF92CD74B5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5625"/>
            <a:ext cx="5181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36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09" y="2891064"/>
            <a:ext cx="8987911" cy="701731"/>
          </a:xfrm>
        </p:spPr>
        <p:txBody>
          <a:bodyPr/>
          <a:lstStyle/>
          <a:p>
            <a:r>
              <a:rPr lang="en-US" b="1" spc="-133" dirty="0">
                <a:solidFill>
                  <a:srgbClr val="24A7C9"/>
                </a:solidFill>
                <a:latin typeface="Segoe UI"/>
                <a:cs typeface="Segoe UI" panose="020B0502040204020203" pitchFamily="34" charset="0"/>
              </a:rPr>
              <a:t>AA/ML/AI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F55D29A-3A2E-D146-9F2C-610F4815AF2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9825319" y="2667901"/>
            <a:ext cx="1504951" cy="1381692"/>
          </a:xfrm>
        </p:spPr>
        <p:txBody>
          <a:bodyPr/>
          <a:lstStyle/>
          <a:p>
            <a:r>
              <a:rPr lang="fr-FR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EE0183-CCE6-43B5-9D6A-F6A79141B6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Image 13">
            <a:extLst>
              <a:ext uri="{FF2B5EF4-FFF2-40B4-BE49-F238E27FC236}">
                <a16:creationId xmlns:a16="http://schemas.microsoft.com/office/drawing/2014/main" id="{05530174-0B52-4B8D-8E58-FA58DF8E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86" b="16786"/>
          <a:stretch>
            <a:fillRect/>
          </a:stretch>
        </p:blipFill>
        <p:spPr>
          <a:xfrm>
            <a:off x="0" y="0"/>
            <a:ext cx="12192000" cy="24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15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14F15A-02B2-4234-A560-2641EA12280A}"/>
              </a:ext>
            </a:extLst>
          </p:cNvPr>
          <p:cNvSpPr/>
          <p:nvPr/>
        </p:nvSpPr>
        <p:spPr>
          <a:xfrm>
            <a:off x="934810" y="1404988"/>
            <a:ext cx="8319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Predict how many consumers will use UShop for marketing promotion purpose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66B181-126B-4399-9A8C-C4F5216EDC84}"/>
              </a:ext>
            </a:extLst>
          </p:cNvPr>
          <p:cNvSpPr/>
          <p:nvPr/>
        </p:nvSpPr>
        <p:spPr>
          <a:xfrm>
            <a:off x="1270225" y="1992766"/>
            <a:ext cx="7333844" cy="190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i="1" dirty="0"/>
              <a:t>1.  Data collection: </a:t>
            </a:r>
            <a:r>
              <a:rPr lang="en-US" sz="1600" i="1" dirty="0"/>
              <a:t>Design a digital questionnaire.</a:t>
            </a:r>
          </a:p>
          <a:p>
            <a:pPr>
              <a:lnSpc>
                <a:spcPct val="150000"/>
              </a:lnSpc>
            </a:pPr>
            <a:r>
              <a:rPr lang="en-US" sz="1600" b="1" i="1" dirty="0"/>
              <a:t>2.  Data modelling</a:t>
            </a:r>
            <a:r>
              <a:rPr lang="en-US" sz="1600" i="1" dirty="0"/>
              <a:t>: Fit our collected data to </a:t>
            </a:r>
            <a:r>
              <a:rPr lang="en-US" sz="1600" b="1" i="1" dirty="0"/>
              <a:t>logistic regression model </a:t>
            </a:r>
            <a:r>
              <a:rPr lang="en-US" sz="1600" i="1" dirty="0"/>
              <a:t>with labels of: </a:t>
            </a:r>
          </a:p>
          <a:p>
            <a:pPr>
              <a:lnSpc>
                <a:spcPct val="150000"/>
              </a:lnSpc>
            </a:pPr>
            <a:r>
              <a:rPr lang="en-US" sz="1600" i="1" dirty="0"/>
              <a:t>                 - Yes, I want to download!      vs.     - No, I don’t want to download!</a:t>
            </a:r>
          </a:p>
          <a:p>
            <a:pPr>
              <a:lnSpc>
                <a:spcPct val="150000"/>
              </a:lnSpc>
            </a:pPr>
            <a:r>
              <a:rPr lang="en-US" sz="1600" b="1" i="1" dirty="0"/>
              <a:t>3.  </a:t>
            </a:r>
            <a:r>
              <a:rPr lang="en-US" sz="1600" i="1" dirty="0"/>
              <a:t>Feed</a:t>
            </a:r>
            <a:r>
              <a:rPr lang="en-US" sz="1600" b="1" i="1" dirty="0"/>
              <a:t> </a:t>
            </a:r>
            <a:r>
              <a:rPr lang="en-US" sz="1600" i="1" dirty="0"/>
              <a:t>specific grocery store’s customers dataset to this model for </a:t>
            </a:r>
            <a:r>
              <a:rPr lang="en-US" sz="1600" b="1" i="1" dirty="0"/>
              <a:t>predicting</a:t>
            </a:r>
            <a:r>
              <a:rPr lang="en-US" sz="1600" i="1" dirty="0"/>
              <a:t> the potential amount of user of UShop. 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A99C54C-82EA-4DDB-9C17-3B944E840C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911669"/>
              </p:ext>
            </p:extLst>
          </p:nvPr>
        </p:nvGraphicFramePr>
        <p:xfrm>
          <a:off x="1485024" y="3942235"/>
          <a:ext cx="3783198" cy="2522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B9774715-3C9E-4CFF-859A-34275372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8656"/>
            <a:ext cx="10515600" cy="983258"/>
          </a:xfrm>
        </p:spPr>
        <p:txBody>
          <a:bodyPr/>
          <a:lstStyle/>
          <a:p>
            <a:r>
              <a:rPr lang="en-US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Analysis Opportunity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950ACFA-D176-468F-9950-45429FCCC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91700"/>
              </p:ext>
            </p:extLst>
          </p:nvPr>
        </p:nvGraphicFramePr>
        <p:xfrm>
          <a:off x="7184571" y="3614704"/>
          <a:ext cx="4721812" cy="323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906">
                  <a:extLst>
                    <a:ext uri="{9D8B030D-6E8A-4147-A177-3AD203B41FA5}">
                      <a16:colId xmlns:a16="http://schemas.microsoft.com/office/drawing/2014/main" val="391019638"/>
                    </a:ext>
                  </a:extLst>
                </a:gridCol>
                <a:gridCol w="2360906">
                  <a:extLst>
                    <a:ext uri="{9D8B030D-6E8A-4147-A177-3AD203B41FA5}">
                      <a16:colId xmlns:a16="http://schemas.microsoft.com/office/drawing/2014/main" val="2528511216"/>
                    </a:ext>
                  </a:extLst>
                </a:gridCol>
              </a:tblGrid>
              <a:tr h="328632">
                <a:tc gridSpan="2"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Questionnaire Sample</a:t>
                      </a:r>
                    </a:p>
                  </a:txBody>
                  <a:tcPr marL="82158" marR="82158" marT="41079" marB="41079"/>
                </a:tc>
                <a:tc hMerge="1"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158" marR="82158" marT="41079" marB="41079"/>
                </a:tc>
                <a:extLst>
                  <a:ext uri="{0D108BD9-81ED-4DB2-BD59-A6C34878D82A}">
                    <a16:rowId xmlns:a16="http://schemas.microsoft.com/office/drawing/2014/main" val="952985572"/>
                  </a:ext>
                </a:extLst>
              </a:tr>
              <a:tr h="328632">
                <a:tc>
                  <a:txBody>
                    <a:bodyPr/>
                    <a:lstStyle/>
                    <a:p>
                      <a:r>
                        <a:rPr lang="en-CA" sz="1600" dirty="0"/>
                        <a:t>Questions </a:t>
                      </a:r>
                    </a:p>
                  </a:txBody>
                  <a:tcPr marL="82158" marR="82158" marT="41079" marB="41079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Answers </a:t>
                      </a:r>
                    </a:p>
                  </a:txBody>
                  <a:tcPr marL="82158" marR="82158" marT="41079" marB="41079"/>
                </a:tc>
                <a:extLst>
                  <a:ext uri="{0D108BD9-81ED-4DB2-BD59-A6C34878D82A}">
                    <a16:rowId xmlns:a16="http://schemas.microsoft.com/office/drawing/2014/main" val="2149962989"/>
                  </a:ext>
                </a:extLst>
              </a:tr>
              <a:tr h="333197">
                <a:tc>
                  <a:txBody>
                    <a:bodyPr/>
                    <a:lstStyle/>
                    <a:p>
                      <a:r>
                        <a:rPr lang="en-CA" sz="1600" dirty="0"/>
                        <a:t>Age </a:t>
                      </a:r>
                    </a:p>
                  </a:txBody>
                  <a:tcPr marL="82158" marR="82158" marT="41079" marB="41079"/>
                </a:tc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158" marR="82158" marT="41079" marB="41079"/>
                </a:tc>
                <a:extLst>
                  <a:ext uri="{0D108BD9-81ED-4DB2-BD59-A6C34878D82A}">
                    <a16:rowId xmlns:a16="http://schemas.microsoft.com/office/drawing/2014/main" val="4163281462"/>
                  </a:ext>
                </a:extLst>
              </a:tr>
              <a:tr h="333197">
                <a:tc>
                  <a:txBody>
                    <a:bodyPr/>
                    <a:lstStyle/>
                    <a:p>
                      <a:r>
                        <a:rPr lang="en-CA" sz="1600" dirty="0"/>
                        <a:t>Gender </a:t>
                      </a:r>
                    </a:p>
                  </a:txBody>
                  <a:tcPr marL="82158" marR="82158" marT="41079" marB="41079"/>
                </a:tc>
                <a:tc>
                  <a:txBody>
                    <a:bodyPr/>
                    <a:lstStyle/>
                    <a:p>
                      <a:endParaRPr lang="en-CA" sz="1600"/>
                    </a:p>
                  </a:txBody>
                  <a:tcPr marL="82158" marR="82158" marT="41079" marB="41079"/>
                </a:tc>
                <a:extLst>
                  <a:ext uri="{0D108BD9-81ED-4DB2-BD59-A6C34878D82A}">
                    <a16:rowId xmlns:a16="http://schemas.microsoft.com/office/drawing/2014/main" val="4168593179"/>
                  </a:ext>
                </a:extLst>
              </a:tr>
              <a:tr h="333197">
                <a:tc>
                  <a:txBody>
                    <a:bodyPr/>
                    <a:lstStyle/>
                    <a:p>
                      <a:r>
                        <a:rPr lang="en-CA" sz="1600" dirty="0"/>
                        <a:t>City</a:t>
                      </a:r>
                    </a:p>
                  </a:txBody>
                  <a:tcPr marL="82158" marR="82158" marT="41079" marB="41079"/>
                </a:tc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158" marR="82158" marT="41079" marB="41079"/>
                </a:tc>
                <a:extLst>
                  <a:ext uri="{0D108BD9-81ED-4DB2-BD59-A6C34878D82A}">
                    <a16:rowId xmlns:a16="http://schemas.microsoft.com/office/drawing/2014/main" val="2444446391"/>
                  </a:ext>
                </a:extLst>
              </a:tr>
              <a:tr h="333197">
                <a:tc>
                  <a:txBody>
                    <a:bodyPr/>
                    <a:lstStyle/>
                    <a:p>
                      <a:r>
                        <a:rPr lang="en-CA" sz="1600" dirty="0"/>
                        <a:t>Frequency of shopping </a:t>
                      </a:r>
                    </a:p>
                  </a:txBody>
                  <a:tcPr marL="82158" marR="82158" marT="41079" marB="41079"/>
                </a:tc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158" marR="82158" marT="41079" marB="41079"/>
                </a:tc>
                <a:extLst>
                  <a:ext uri="{0D108BD9-81ED-4DB2-BD59-A6C34878D82A}">
                    <a16:rowId xmlns:a16="http://schemas.microsoft.com/office/drawing/2014/main" val="2565139404"/>
                  </a:ext>
                </a:extLst>
              </a:tr>
              <a:tr h="333197">
                <a:tc>
                  <a:txBody>
                    <a:bodyPr/>
                    <a:lstStyle/>
                    <a:p>
                      <a:r>
                        <a:rPr lang="en-CA" sz="1600" dirty="0"/>
                        <a:t>Shopping duration </a:t>
                      </a:r>
                    </a:p>
                  </a:txBody>
                  <a:tcPr marL="82158" marR="82158" marT="41079" marB="41079"/>
                </a:tc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158" marR="82158" marT="41079" marB="41079"/>
                </a:tc>
                <a:extLst>
                  <a:ext uri="{0D108BD9-81ED-4DB2-BD59-A6C34878D82A}">
                    <a16:rowId xmlns:a16="http://schemas.microsoft.com/office/drawing/2014/main" val="4137228923"/>
                  </a:ext>
                </a:extLst>
              </a:tr>
              <a:tr h="575106">
                <a:tc>
                  <a:txBody>
                    <a:bodyPr/>
                    <a:lstStyle/>
                    <a:p>
                      <a:r>
                        <a:rPr lang="en-CA" sz="1600" dirty="0"/>
                        <a:t>Will you download UShop?</a:t>
                      </a:r>
                    </a:p>
                  </a:txBody>
                  <a:tcPr marL="82158" marR="82158" marT="41079" marB="41079"/>
                </a:tc>
                <a:tc>
                  <a:txBody>
                    <a:bodyPr/>
                    <a:lstStyle/>
                    <a:p>
                      <a:r>
                        <a:rPr lang="en-CA" sz="1600" dirty="0"/>
                        <a:t>       Yes            No </a:t>
                      </a:r>
                    </a:p>
                  </a:txBody>
                  <a:tcPr marL="82158" marR="82158" marT="41079" marB="41079"/>
                </a:tc>
                <a:extLst>
                  <a:ext uri="{0D108BD9-81ED-4DB2-BD59-A6C34878D82A}">
                    <a16:rowId xmlns:a16="http://schemas.microsoft.com/office/drawing/2014/main" val="948981978"/>
                  </a:ext>
                </a:extLst>
              </a:tr>
              <a:tr h="333197">
                <a:tc>
                  <a:txBody>
                    <a:bodyPr/>
                    <a:lstStyle/>
                    <a:p>
                      <a:r>
                        <a:rPr lang="en-CA" sz="1600" dirty="0"/>
                        <a:t>…</a:t>
                      </a:r>
                    </a:p>
                  </a:txBody>
                  <a:tcPr marL="82158" marR="82158" marT="41079" marB="41079"/>
                </a:tc>
                <a:tc>
                  <a:txBody>
                    <a:bodyPr/>
                    <a:lstStyle/>
                    <a:p>
                      <a:endParaRPr lang="en-CA" sz="1600" dirty="0"/>
                    </a:p>
                  </a:txBody>
                  <a:tcPr marL="82158" marR="82158" marT="41079" marB="41079"/>
                </a:tc>
                <a:extLst>
                  <a:ext uri="{0D108BD9-81ED-4DB2-BD59-A6C34878D82A}">
                    <a16:rowId xmlns:a16="http://schemas.microsoft.com/office/drawing/2014/main" val="62744964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2E57FD2C-B7C0-4229-8118-31769227F4A4}"/>
              </a:ext>
            </a:extLst>
          </p:cNvPr>
          <p:cNvSpPr/>
          <p:nvPr/>
        </p:nvSpPr>
        <p:spPr>
          <a:xfrm>
            <a:off x="9673279" y="5983072"/>
            <a:ext cx="201881" cy="241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443996-FE24-4067-B862-5D72008DF654}"/>
              </a:ext>
            </a:extLst>
          </p:cNvPr>
          <p:cNvSpPr/>
          <p:nvPr/>
        </p:nvSpPr>
        <p:spPr>
          <a:xfrm>
            <a:off x="10500092" y="5989055"/>
            <a:ext cx="201881" cy="2415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223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796DF5-8E19-426B-98B8-C2FAE4B59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811" y="385310"/>
            <a:ext cx="9144000" cy="500515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Opportunities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B4454E-97FA-485A-8015-D95D404240ED}"/>
              </a:ext>
            </a:extLst>
          </p:cNvPr>
          <p:cNvSpPr/>
          <p:nvPr/>
        </p:nvSpPr>
        <p:spPr>
          <a:xfrm>
            <a:off x="859972" y="952564"/>
            <a:ext cx="8753474" cy="46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a typeface="DengXian" panose="02010600030101010101" pitchFamily="2" charset="-122"/>
                <a:cs typeface="Times New Roman" panose="02020603050405020304" pitchFamily="18" charset="0"/>
              </a:rPr>
              <a:t>1. Optimize products placement within stores to facilitate customer purchases. </a:t>
            </a:r>
            <a:endParaRPr lang="en-US" sz="16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F11A0B-69E9-41E1-A020-5294642B83EB}"/>
              </a:ext>
            </a:extLst>
          </p:cNvPr>
          <p:cNvSpPr/>
          <p:nvPr/>
        </p:nvSpPr>
        <p:spPr>
          <a:xfrm>
            <a:off x="910573" y="1534297"/>
            <a:ext cx="502077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ea typeface="DengXian" panose="02010600030101010101" pitchFamily="2" charset="-122"/>
              </a:rPr>
              <a:t>Association rule learning</a:t>
            </a:r>
            <a:r>
              <a:rPr lang="en-US" sz="1600" dirty="0">
                <a:ea typeface="DengXian" panose="02010600030101010101" pitchFamily="2" charset="-122"/>
              </a:rPr>
              <a:t> - </a:t>
            </a:r>
            <a:r>
              <a:rPr lang="en-US" sz="1600" b="1" dirty="0">
                <a:ea typeface="DengXian" panose="02010600030101010101" pitchFamily="2" charset="-122"/>
              </a:rPr>
              <a:t>The Apriori algorithm</a:t>
            </a:r>
          </a:p>
          <a:p>
            <a:r>
              <a:rPr lang="en-US" sz="1600" dirty="0">
                <a:ea typeface="DengXian" panose="02010600030101010101" pitchFamily="2" charset="-122"/>
              </a:rPr>
              <a:t>- </a:t>
            </a:r>
            <a:r>
              <a:rPr lang="en-US" sz="1600" dirty="0"/>
              <a:t>The Association Rule: {X </a:t>
            </a:r>
            <a:r>
              <a:rPr lang="zh-CN" altLang="en-US" sz="1600" dirty="0"/>
              <a:t>→</a:t>
            </a:r>
            <a:r>
              <a:rPr lang="en-US" sz="1600" dirty="0"/>
              <a:t> Y}</a:t>
            </a:r>
          </a:p>
          <a:p>
            <a:r>
              <a:rPr lang="en-US" sz="1600" dirty="0"/>
              <a:t>- The Itemset: {X, Y} </a:t>
            </a:r>
          </a:p>
          <a:p>
            <a:r>
              <a:rPr lang="en-US" sz="1600" dirty="0"/>
              <a:t>- Support</a:t>
            </a:r>
          </a:p>
          <a:p>
            <a:r>
              <a:rPr lang="en-US" sz="1600" dirty="0"/>
              <a:t>- Confidence </a:t>
            </a:r>
          </a:p>
          <a:p>
            <a:r>
              <a:rPr lang="en-US" sz="1600" dirty="0"/>
              <a:t>- Lift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A80D6-436D-4B7D-983F-3F5A7BE9F87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36" y="1802531"/>
            <a:ext cx="1323848" cy="1445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5E474D-61D5-4B54-A8B3-1CA837C5B21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30183" y="1296801"/>
            <a:ext cx="2725752" cy="204465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F9B971-2CBF-45F9-AC25-056E25BEFF26}"/>
              </a:ext>
            </a:extLst>
          </p:cNvPr>
          <p:cNvSpPr/>
          <p:nvPr/>
        </p:nvSpPr>
        <p:spPr>
          <a:xfrm>
            <a:off x="910573" y="3287039"/>
            <a:ext cx="11655879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ea typeface="DengXian" panose="02010600030101010101" pitchFamily="2" charset="-122"/>
            </a:endParaRPr>
          </a:p>
          <a:p>
            <a:r>
              <a:rPr lang="en-US" sz="1600" dirty="0">
                <a:ea typeface="DengXian" panose="02010600030101010101" pitchFamily="2" charset="-122"/>
              </a:rPr>
              <a:t>First step is to get all the frequent itemsets. We seek only frequent itemsets.  </a:t>
            </a:r>
          </a:p>
          <a:p>
            <a:r>
              <a:rPr lang="en-US" sz="1600" dirty="0">
                <a:ea typeface="DengXian" panose="02010600030101010101" pitchFamily="2" charset="-122"/>
              </a:rPr>
              <a:t>The second step is generating all possible rules from the frequent itemsets. </a:t>
            </a:r>
          </a:p>
          <a:p>
            <a:r>
              <a:rPr lang="en-US" sz="1600" dirty="0">
                <a:ea typeface="DengXian" panose="02010600030101010101" pitchFamily="2" charset="-122"/>
              </a:rPr>
              <a:t>The last step is to feed result to </a:t>
            </a:r>
            <a:r>
              <a:rPr lang="en-US" sz="1600" b="1" dirty="0">
                <a:ea typeface="DengXian" panose="02010600030101010101" pitchFamily="2" charset="-122"/>
              </a:rPr>
              <a:t>The Apriori algorithm </a:t>
            </a:r>
            <a:r>
              <a:rPr lang="en-US" sz="1600" dirty="0">
                <a:ea typeface="DengXian" panose="02010600030101010101" pitchFamily="2" charset="-122"/>
              </a:rPr>
              <a:t>to search for highest values of lift to make business decisions. </a:t>
            </a:r>
            <a:endParaRPr lang="en-US" sz="1600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02F7DE-547B-445D-BEE0-690B30DFE65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910" y="2009533"/>
            <a:ext cx="1548216" cy="10316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009C2DC-3BA1-4F59-98B3-E3B4BC937298}"/>
              </a:ext>
            </a:extLst>
          </p:cNvPr>
          <p:cNvSpPr/>
          <p:nvPr/>
        </p:nvSpPr>
        <p:spPr>
          <a:xfrm>
            <a:off x="910573" y="4606082"/>
            <a:ext cx="3516981" cy="160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Application case: </a:t>
            </a:r>
          </a:p>
          <a:p>
            <a:pPr algn="just"/>
            <a:r>
              <a:rPr lang="en-US" sz="1400" dirty="0"/>
              <a:t>Suppose we find out one of the combinations is Coco Cola and hot dog, UShop will send suggestions to grocery stores manager : </a:t>
            </a:r>
          </a:p>
          <a:p>
            <a:endParaRPr lang="en-US" dirty="0"/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D9B6C39-7263-42F5-9B95-B39532FC9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69" y="5821180"/>
            <a:ext cx="1219529" cy="8621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303E3F-D6E2-428E-98F7-48CE706B8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849" y="5769359"/>
            <a:ext cx="1286816" cy="862135"/>
          </a:xfrm>
          <a:prstGeom prst="rect">
            <a:avLst/>
          </a:prstGeom>
        </p:spPr>
      </p:pic>
      <p:sp>
        <p:nvSpPr>
          <p:cNvPr id="17" name="Arrow: Left-Right 16">
            <a:extLst>
              <a:ext uri="{FF2B5EF4-FFF2-40B4-BE49-F238E27FC236}">
                <a16:creationId xmlns:a16="http://schemas.microsoft.com/office/drawing/2014/main" id="{344CEABC-4585-4B25-9FBC-10E986EA27DF}"/>
              </a:ext>
            </a:extLst>
          </p:cNvPr>
          <p:cNvSpPr/>
          <p:nvPr/>
        </p:nvSpPr>
        <p:spPr>
          <a:xfrm>
            <a:off x="2400883" y="6129676"/>
            <a:ext cx="463681" cy="24514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9ADEE2-1FB1-4420-A61E-DC4505A0E3AB}"/>
              </a:ext>
            </a:extLst>
          </p:cNvPr>
          <p:cNvSpPr/>
          <p:nvPr/>
        </p:nvSpPr>
        <p:spPr>
          <a:xfrm>
            <a:off x="5931352" y="4606082"/>
            <a:ext cx="4602191" cy="1817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Model chosen reasons: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Association rule learning is an unsupervised learning.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 is easier to interpret and visualize business suggestions to store managers than Neural network.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It is cheaper and faster in terms of calculations.</a:t>
            </a:r>
          </a:p>
          <a:p>
            <a:r>
              <a:rPr lang="en-US" dirty="0"/>
              <a:t> </a:t>
            </a:r>
            <a:endParaRPr lang="en-US" b="1" dirty="0"/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6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796DF5-8E19-426B-98B8-C2FAE4B59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811" y="385310"/>
            <a:ext cx="9144000" cy="500515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Opportunities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B4454E-97FA-485A-8015-D95D404240ED}"/>
              </a:ext>
            </a:extLst>
          </p:cNvPr>
          <p:cNvSpPr/>
          <p:nvPr/>
        </p:nvSpPr>
        <p:spPr>
          <a:xfrm>
            <a:off x="749753" y="935456"/>
            <a:ext cx="8753474" cy="463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ea typeface="DengXian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en-US" b="1" dirty="0"/>
              <a:t>Intelligent Recommendation strategy</a:t>
            </a:r>
            <a:r>
              <a:rPr lang="en-US" b="1" dirty="0"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sz="16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535D8C9-64A5-42CE-BD24-944DA135E3B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5" y="1982558"/>
            <a:ext cx="5325381" cy="342870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74AF90-CF15-4658-8653-4BEE9AAF359D}"/>
              </a:ext>
            </a:extLst>
          </p:cNvPr>
          <p:cNvSpPr/>
          <p:nvPr/>
        </p:nvSpPr>
        <p:spPr>
          <a:xfrm>
            <a:off x="831396" y="5212896"/>
            <a:ext cx="9324975" cy="1745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Model chosen reasons: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Using two frameworks of N.N. we believe the accuracy will be higher than tranditional recommendation model like collaborative filtering and clustering algorithms.</a:t>
            </a:r>
          </a:p>
          <a:p>
            <a:r>
              <a:rPr lang="en-US" sz="1400" dirty="0"/>
              <a:t> </a:t>
            </a:r>
          </a:p>
          <a:p>
            <a:r>
              <a:rPr lang="en-US" sz="1600" dirty="0"/>
              <a:t> </a:t>
            </a:r>
            <a:endParaRPr lang="en-US" sz="1600" b="1" dirty="0"/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803717-F094-459A-B95D-A2E74D953207}"/>
              </a:ext>
            </a:extLst>
          </p:cNvPr>
          <p:cNvSpPr/>
          <p:nvPr/>
        </p:nvSpPr>
        <p:spPr>
          <a:xfrm>
            <a:off x="1182625" y="1625841"/>
            <a:ext cx="33828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YouTube's recommendation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0F765B-14A4-4858-AB29-E3CE8B17334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534" y="1883376"/>
            <a:ext cx="5325381" cy="3428703"/>
          </a:xfrm>
          <a:prstGeom prst="rect">
            <a:avLst/>
          </a:prstGeom>
        </p:spPr>
      </p:pic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515AA740-C4CF-435E-8400-89DCAEA298A5}"/>
              </a:ext>
            </a:extLst>
          </p:cNvPr>
          <p:cNvSpPr/>
          <p:nvPr/>
        </p:nvSpPr>
        <p:spPr>
          <a:xfrm>
            <a:off x="5842660" y="3313216"/>
            <a:ext cx="819397" cy="71251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Products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087A4348-5913-4DAB-846E-896CFD8B3558}"/>
              </a:ext>
            </a:extLst>
          </p:cNvPr>
          <p:cNvSpPr/>
          <p:nvPr/>
        </p:nvSpPr>
        <p:spPr>
          <a:xfrm>
            <a:off x="8802582" y="4402294"/>
            <a:ext cx="819397" cy="71251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200" dirty="0"/>
              <a:t>Produtcs</a:t>
            </a:r>
          </a:p>
          <a:p>
            <a:pPr algn="ctr"/>
            <a:r>
              <a:rPr lang="en-CA" sz="1200" dirty="0"/>
              <a:t>features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4C3972-F97E-4130-8DCE-E861A8B6E3A5}"/>
              </a:ext>
            </a:extLst>
          </p:cNvPr>
          <p:cNvSpPr/>
          <p:nvPr/>
        </p:nvSpPr>
        <p:spPr>
          <a:xfrm>
            <a:off x="10144496" y="3135085"/>
            <a:ext cx="626424" cy="7125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100" b="1" dirty="0"/>
              <a:t>UShop</a:t>
            </a:r>
          </a:p>
          <a:p>
            <a:pPr algn="ctr"/>
            <a:r>
              <a:rPr lang="en-CA" sz="1100" b="1" dirty="0"/>
              <a:t>App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B95220-76DA-497E-A4EE-CB38DD10F16F}"/>
              </a:ext>
            </a:extLst>
          </p:cNvPr>
          <p:cNvSpPr/>
          <p:nvPr/>
        </p:nvSpPr>
        <p:spPr>
          <a:xfrm>
            <a:off x="7095730" y="1612887"/>
            <a:ext cx="29686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</a:rPr>
              <a:t>UShop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2857274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796DF5-8E19-426B-98B8-C2FAE4B59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811" y="385310"/>
            <a:ext cx="9144000" cy="500515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Opportunities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B4454E-97FA-485A-8015-D95D404240ED}"/>
              </a:ext>
            </a:extLst>
          </p:cNvPr>
          <p:cNvSpPr/>
          <p:nvPr/>
        </p:nvSpPr>
        <p:spPr>
          <a:xfrm>
            <a:off x="749753" y="935456"/>
            <a:ext cx="8753474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ea typeface="DengXian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en-US" b="1" dirty="0"/>
              <a:t>Install cameras on shopping carts to avoid customer Fraud</a:t>
            </a:r>
            <a:r>
              <a:rPr lang="en-US" b="1" dirty="0"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endParaRPr lang="en-US" sz="1600" dirty="0">
              <a:effectLst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74AF90-CF15-4658-8653-4BEE9AAF359D}"/>
              </a:ext>
            </a:extLst>
          </p:cNvPr>
          <p:cNvSpPr/>
          <p:nvPr/>
        </p:nvSpPr>
        <p:spPr>
          <a:xfrm>
            <a:off x="865414" y="4395882"/>
            <a:ext cx="86378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Model chosen reasons: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CNN is the most suitable model for image processing. (C3D is CNNNet, is able to identify Objects/Scene/Actions.)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SqueezeNet model is often used for M/L running on mobile, which has less calculation. </a:t>
            </a:r>
            <a:r>
              <a:rPr lang="en-US" sz="1400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58EC8-D350-4B59-B604-8F28EDA05C9E}"/>
              </a:ext>
            </a:extLst>
          </p:cNvPr>
          <p:cNvSpPr/>
          <p:nvPr/>
        </p:nvSpPr>
        <p:spPr>
          <a:xfrm>
            <a:off x="749753" y="1472036"/>
            <a:ext cx="5630709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1. Identification of the action of adding/removing goods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16647-4BD7-42FF-A25C-71B90C19FF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36" y="1935433"/>
            <a:ext cx="4555445" cy="23202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8E97CC3-FB64-49CE-9593-A15303AE7A29}"/>
              </a:ext>
            </a:extLst>
          </p:cNvPr>
          <p:cNvSpPr/>
          <p:nvPr/>
        </p:nvSpPr>
        <p:spPr>
          <a:xfrm>
            <a:off x="6866464" y="1472036"/>
            <a:ext cx="3448380" cy="463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2. Object detection/classification:</a:t>
            </a:r>
            <a:endParaRPr lang="en-US" sz="16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BEDBEF-3050-4D46-ABB2-31E241F70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45" y="1932852"/>
            <a:ext cx="4812838" cy="28885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5DDE7C-2ED2-43FA-A98E-F2B2D4463131}"/>
              </a:ext>
            </a:extLst>
          </p:cNvPr>
          <p:cNvSpPr/>
          <p:nvPr/>
        </p:nvSpPr>
        <p:spPr>
          <a:xfrm>
            <a:off x="854373" y="5565493"/>
            <a:ext cx="7898945" cy="804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1000" b="1" spc="4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We add more futures on UShop mobile app: </a:t>
            </a:r>
            <a:endParaRPr lang="en-US" sz="1000" b="1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1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Real-time Recommendation (with product placement info like aisles &amp; shelf for easy looking for products.  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1100" spc="4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Add reminder features if shopper forgot to add the product into online shopping cart. </a:t>
            </a:r>
          </a:p>
        </p:txBody>
      </p:sp>
    </p:spTree>
    <p:extLst>
      <p:ext uri="{BB962C8B-B14F-4D97-AF65-F5344CB8AC3E}">
        <p14:creationId xmlns:p14="http://schemas.microsoft.com/office/powerpoint/2010/main" val="389594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09" y="2891064"/>
            <a:ext cx="8987911" cy="701731"/>
          </a:xfrm>
        </p:spPr>
        <p:txBody>
          <a:bodyPr/>
          <a:lstStyle/>
          <a:p>
            <a:r>
              <a:rPr lang="en-US" b="1" spc="-133" dirty="0">
                <a:solidFill>
                  <a:srgbClr val="24A7C9"/>
                </a:solidFill>
                <a:latin typeface="Segoe UI"/>
                <a:cs typeface="Segoe UI" panose="020B0502040204020203" pitchFamily="34" charset="0"/>
              </a:rPr>
              <a:t>Visualization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F55D29A-3A2E-D146-9F2C-610F4815AF2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9825319" y="2667901"/>
            <a:ext cx="1504951" cy="1381692"/>
          </a:xfrm>
        </p:spPr>
        <p:txBody>
          <a:bodyPr/>
          <a:lstStyle/>
          <a:p>
            <a:r>
              <a:rPr lang="fr-FR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EE0183-CCE6-43B5-9D6A-F6A79141B6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Image 13">
            <a:extLst>
              <a:ext uri="{FF2B5EF4-FFF2-40B4-BE49-F238E27FC236}">
                <a16:creationId xmlns:a16="http://schemas.microsoft.com/office/drawing/2014/main" id="{05530174-0B52-4B8D-8E58-FA58DF8E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86" b="16786"/>
          <a:stretch>
            <a:fillRect/>
          </a:stretch>
        </p:blipFill>
        <p:spPr>
          <a:xfrm>
            <a:off x="0" y="0"/>
            <a:ext cx="12192000" cy="24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0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40000" y="165508"/>
            <a:ext cx="10515600" cy="1325563"/>
          </a:xfrm>
        </p:spPr>
        <p:txBody>
          <a:bodyPr>
            <a:normAutofit/>
          </a:bodyPr>
          <a:lstStyle/>
          <a:p>
            <a:r>
              <a:rPr lang="en-US" spc="-133" dirty="0">
                <a:solidFill>
                  <a:srgbClr val="24A7C9"/>
                </a:solidFill>
                <a:latin typeface="Segoe UI"/>
                <a:cs typeface="Segoe UI" panose="020B0502040204020203" pitchFamily="34" charset="0"/>
              </a:rPr>
              <a:t>Introductions – team 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9DF69C-631B-47DA-BEBA-1562576F9536}"/>
              </a:ext>
            </a:extLst>
          </p:cNvPr>
          <p:cNvGrpSpPr/>
          <p:nvPr/>
        </p:nvGrpSpPr>
        <p:grpSpPr>
          <a:xfrm>
            <a:off x="7788712" y="3797082"/>
            <a:ext cx="2015767" cy="640043"/>
            <a:chOff x="4584307" y="3164574"/>
            <a:chExt cx="2015767" cy="640043"/>
          </a:xfrm>
        </p:grpSpPr>
        <p:sp>
          <p:nvSpPr>
            <p:cNvPr id="40" name="Text Placeholder 7">
              <a:extLst>
                <a:ext uri="{FF2B5EF4-FFF2-40B4-BE49-F238E27FC236}">
                  <a16:creationId xmlns:a16="http://schemas.microsoft.com/office/drawing/2014/main" id="{FE5EA9A7-B85C-4432-8DD1-664237B8ADB3}"/>
                </a:ext>
              </a:extLst>
            </p:cNvPr>
            <p:cNvSpPr txBox="1">
              <a:spLocks/>
            </p:cNvSpPr>
            <p:nvPr/>
          </p:nvSpPr>
          <p:spPr>
            <a:xfrm>
              <a:off x="4584307" y="3472108"/>
              <a:ext cx="2015767" cy="33250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 </a:t>
              </a:r>
            </a:p>
          </p:txBody>
        </p:sp>
        <p:sp>
          <p:nvSpPr>
            <p:cNvPr id="42" name="Text Placeholder 16">
              <a:extLst>
                <a:ext uri="{FF2B5EF4-FFF2-40B4-BE49-F238E27FC236}">
                  <a16:creationId xmlns:a16="http://schemas.microsoft.com/office/drawing/2014/main" id="{1D55055C-F8DA-46CD-A793-EEE603AED6E4}"/>
                </a:ext>
              </a:extLst>
            </p:cNvPr>
            <p:cNvSpPr txBox="1">
              <a:spLocks/>
            </p:cNvSpPr>
            <p:nvPr/>
          </p:nvSpPr>
          <p:spPr>
            <a:xfrm>
              <a:off x="4593526" y="3164574"/>
              <a:ext cx="1997328" cy="40233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333" b="1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Xavier Mougeot</a:t>
              </a:r>
            </a:p>
          </p:txBody>
        </p:sp>
      </p:grpSp>
      <p:sp>
        <p:nvSpPr>
          <p:cNvPr id="64" name="Text Placeholder 16">
            <a:extLst>
              <a:ext uri="{FF2B5EF4-FFF2-40B4-BE49-F238E27FC236}">
                <a16:creationId xmlns:a16="http://schemas.microsoft.com/office/drawing/2014/main" id="{50FBF6CE-16DA-4127-BC30-D2AEB6ACD15E}"/>
              </a:ext>
            </a:extLst>
          </p:cNvPr>
          <p:cNvSpPr txBox="1">
            <a:spLocks/>
          </p:cNvSpPr>
          <p:nvPr/>
        </p:nvSpPr>
        <p:spPr>
          <a:xfrm>
            <a:off x="1632420" y="3778326"/>
            <a:ext cx="1997328" cy="40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Fen Hue Ly</a:t>
            </a:r>
          </a:p>
        </p:txBody>
      </p:sp>
      <p:pic>
        <p:nvPicPr>
          <p:cNvPr id="26" name="Picture Placeholder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E07192B3-B146-4FFF-967B-CBDEA951F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" r="49"/>
          <a:stretch>
            <a:fillRect/>
          </a:stretch>
        </p:blipFill>
        <p:spPr>
          <a:xfrm>
            <a:off x="7985931" y="1856083"/>
            <a:ext cx="1621327" cy="1621327"/>
          </a:xfrm>
          <a:prstGeom prst="flowChartConnector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0FC2D68-206A-473D-8B0D-E5C16B7A93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59" y="1856083"/>
            <a:ext cx="1484633" cy="1620838"/>
          </a:xfrm>
        </p:spPr>
      </p:pic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9E02A950-9090-4BB0-BE37-36845F46AFFE}"/>
              </a:ext>
            </a:extLst>
          </p:cNvPr>
          <p:cNvSpPr txBox="1">
            <a:spLocks/>
          </p:cNvSpPr>
          <p:nvPr/>
        </p:nvSpPr>
        <p:spPr>
          <a:xfrm>
            <a:off x="5832902" y="3863632"/>
            <a:ext cx="2015767" cy="344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33" name="Picture Placeholder 19">
            <a:extLst>
              <a:ext uri="{FF2B5EF4-FFF2-40B4-BE49-F238E27FC236}">
                <a16:creationId xmlns:a16="http://schemas.microsoft.com/office/drawing/2014/main" id="{C04366B7-9A3F-468E-B9A2-FE9EFA767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125" y="1856083"/>
            <a:ext cx="1629931" cy="1678829"/>
          </a:xfrm>
          <a:prstGeom prst="flowChartConnector">
            <a:avLst/>
          </a:prstGeom>
        </p:spPr>
      </p:pic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3E7A70B4-C0B6-4716-BF48-92302D30940B}"/>
              </a:ext>
            </a:extLst>
          </p:cNvPr>
          <p:cNvSpPr txBox="1">
            <a:spLocks/>
          </p:cNvSpPr>
          <p:nvPr/>
        </p:nvSpPr>
        <p:spPr>
          <a:xfrm>
            <a:off x="5842120" y="3764324"/>
            <a:ext cx="1997328" cy="416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Thioro Faty 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F894A2F-F9DB-4D15-9717-8E9FE2F585D3}"/>
              </a:ext>
            </a:extLst>
          </p:cNvPr>
          <p:cNvSpPr txBox="1">
            <a:spLocks/>
          </p:cNvSpPr>
          <p:nvPr/>
        </p:nvSpPr>
        <p:spPr>
          <a:xfrm>
            <a:off x="3766723" y="3942948"/>
            <a:ext cx="2015767" cy="332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</a:p>
        </p:txBody>
      </p:sp>
      <p:pic>
        <p:nvPicPr>
          <p:cNvPr id="49" name="Picture Placeholder 19">
            <a:extLst>
              <a:ext uri="{FF2B5EF4-FFF2-40B4-BE49-F238E27FC236}">
                <a16:creationId xmlns:a16="http://schemas.microsoft.com/office/drawing/2014/main" id="{FE82D011-C22A-49B6-8BA1-43E522C22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874" y="1893487"/>
            <a:ext cx="1620837" cy="1546029"/>
          </a:xfrm>
          <a:prstGeom prst="flowChartConnector">
            <a:avLst/>
          </a:prstGeom>
        </p:spPr>
      </p:pic>
      <p:sp>
        <p:nvSpPr>
          <p:cNvPr id="50" name="Text Placeholder 16">
            <a:extLst>
              <a:ext uri="{FF2B5EF4-FFF2-40B4-BE49-F238E27FC236}">
                <a16:creationId xmlns:a16="http://schemas.microsoft.com/office/drawing/2014/main" id="{7E4FF33B-B3CE-482A-8A6B-594A8D7D18D4}"/>
              </a:ext>
            </a:extLst>
          </p:cNvPr>
          <p:cNvSpPr txBox="1">
            <a:spLocks/>
          </p:cNvSpPr>
          <p:nvPr/>
        </p:nvSpPr>
        <p:spPr>
          <a:xfrm>
            <a:off x="3785162" y="3778326"/>
            <a:ext cx="1997328" cy="4023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33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Lan Xu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61931F76-9553-4E14-8BE8-81CA4B4ACC9A}"/>
              </a:ext>
            </a:extLst>
          </p:cNvPr>
          <p:cNvSpPr txBox="1">
            <a:spLocks/>
          </p:cNvSpPr>
          <p:nvPr/>
        </p:nvSpPr>
        <p:spPr>
          <a:xfrm>
            <a:off x="8208328" y="4480233"/>
            <a:ext cx="1621327" cy="1621327"/>
          </a:xfrm>
          <a:prstGeom prst="flowChartConnector">
            <a:avLst/>
          </a:prstGeom>
        </p:spPr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218868-BE60-4BD0-9490-9B249CDE30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006081"/>
              </p:ext>
            </p:extLst>
          </p:nvPr>
        </p:nvGraphicFramePr>
        <p:xfrm>
          <a:off x="838200" y="3867421"/>
          <a:ext cx="10515600" cy="263334"/>
        </p:xfrm>
        <a:graphic>
          <a:graphicData uri="http://schemas.openxmlformats.org/drawingml/2006/table">
            <a:tbl>
              <a:tblPr/>
              <a:tblGrid>
                <a:gridCol w="298893">
                  <a:extLst>
                    <a:ext uri="{9D8B030D-6E8A-4147-A177-3AD203B41FA5}">
                      <a16:colId xmlns:a16="http://schemas.microsoft.com/office/drawing/2014/main" val="3838635876"/>
                    </a:ext>
                  </a:extLst>
                </a:gridCol>
                <a:gridCol w="10216707">
                  <a:extLst>
                    <a:ext uri="{9D8B030D-6E8A-4147-A177-3AD203B41FA5}">
                      <a16:colId xmlns:a16="http://schemas.microsoft.com/office/drawing/2014/main" val="1411545885"/>
                    </a:ext>
                  </a:extLst>
                </a:gridCol>
              </a:tblGrid>
              <a:tr h="260852">
                <a:tc>
                  <a:txBody>
                    <a:bodyPr/>
                    <a:lstStyle/>
                    <a:p>
                      <a:pPr fontAlgn="t"/>
                      <a:endParaRPr lang="en-CA" sz="1300">
                        <a:effectLst/>
                        <a:latin typeface="Roboto"/>
                      </a:endParaRPr>
                    </a:p>
                  </a:txBody>
                  <a:tcPr marL="108688" marR="108688" marT="32607" marB="3260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CA" sz="1300" dirty="0">
                        <a:solidFill>
                          <a:srgbClr val="222222"/>
                        </a:solidFill>
                        <a:effectLst/>
                        <a:latin typeface="Roboto"/>
                      </a:endParaRPr>
                    </a:p>
                  </a:txBody>
                  <a:tcPr marL="65213" marR="65213" marT="32607" marB="326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50830"/>
                  </a:ext>
                </a:extLst>
              </a:tr>
            </a:tbl>
          </a:graphicData>
        </a:graphic>
      </p:graphicFrame>
      <p:sp>
        <p:nvSpPr>
          <p:cNvPr id="7" name="Rectangle 3">
            <a:extLst>
              <a:ext uri="{FF2B5EF4-FFF2-40B4-BE49-F238E27FC236}">
                <a16:creationId xmlns:a16="http://schemas.microsoft.com/office/drawing/2014/main" id="{A6E9C218-132F-4151-B08A-ED7353EE8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423" y="4361835"/>
            <a:ext cx="10303377" cy="18466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cs typeface="Arial" panose="020B0604020202020204" pitchFamily="34" charset="0"/>
              </a:rPr>
              <a:t>KindNerds Inc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. is a startup company created in 2019 and located in Montreal.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Being in such a dynamic information technology environment, the company would like to put its stamp as well and become a leader in the big data market.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KindNerds Inc. aims at bringing innovation in the heart of everything and make people life much simpler.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In that optic, we have developed a new mobile application called 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lt"/>
                <a:cs typeface="Arial" panose="020B0604020202020204" pitchFamily="34" charset="0"/>
              </a:rPr>
              <a:t>UShop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 that will be the essence of this project.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+mn-lt"/>
              </a:rPr>
              <a:t>     </a:t>
            </a:r>
          </a:p>
        </p:txBody>
      </p:sp>
    </p:spTree>
    <p:extLst>
      <p:ext uri="{BB962C8B-B14F-4D97-AF65-F5344CB8AC3E}">
        <p14:creationId xmlns:p14="http://schemas.microsoft.com/office/powerpoint/2010/main" val="2973296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E73FB8-DC68-4420-9296-BE1F113C1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904" y="639489"/>
            <a:ext cx="4007401" cy="2603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0D0DE-4A8B-4320-9DA4-5585FD24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801" y="932271"/>
            <a:ext cx="10515600" cy="512536"/>
          </a:xfrm>
        </p:spPr>
        <p:txBody>
          <a:bodyPr>
            <a:noAutofit/>
          </a:bodyPr>
          <a:lstStyle/>
          <a:p>
            <a:pPr>
              <a:spcBef>
                <a:spcPts val="1000"/>
              </a:spcBef>
            </a:pPr>
            <a:r>
              <a:rPr lang="en-US" sz="4000" b="1" dirty="0">
                <a:solidFill>
                  <a:srgbClr val="24A7C9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UShop Dashboard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81816-1AF7-4740-9332-79FD27704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193" y="2080418"/>
            <a:ext cx="9912805" cy="3318896"/>
          </a:xfrm>
        </p:spPr>
        <p:txBody>
          <a:bodyPr>
            <a:normAutofit/>
          </a:bodyPr>
          <a:lstStyle/>
          <a:p>
            <a:r>
              <a:rPr lang="en-US" sz="1800" b="1" dirty="0"/>
              <a:t>For Grocery Stores</a:t>
            </a:r>
          </a:p>
          <a:p>
            <a:pPr marL="0" indent="0">
              <a:buNone/>
            </a:pPr>
            <a:r>
              <a:rPr lang="en-US" sz="1800" i="1" dirty="0"/>
              <a:t> - Sales Revenue analysis (Different Locations – for chain-supermarkets) </a:t>
            </a:r>
          </a:p>
          <a:p>
            <a:pPr marL="0" indent="0">
              <a:buNone/>
            </a:pPr>
            <a:r>
              <a:rPr lang="en-US" sz="1800" i="1" dirty="0"/>
              <a:t> - Product analysis (Top Purchased products / Associated products …) </a:t>
            </a:r>
          </a:p>
          <a:p>
            <a:pPr marL="0" indent="0">
              <a:buNone/>
            </a:pPr>
            <a:r>
              <a:rPr lang="en-US" sz="1800" i="1" dirty="0"/>
              <a:t> - Shopper analysis (Segments purchase characteristics …)  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 dirty="0"/>
              <a:t>For Shopper</a:t>
            </a:r>
          </a:p>
          <a:p>
            <a:pPr marL="0" indent="0">
              <a:buNone/>
            </a:pPr>
            <a:r>
              <a:rPr lang="en-US" sz="1800" dirty="0"/>
              <a:t>- </a:t>
            </a:r>
            <a:r>
              <a:rPr lang="en-US" sz="1800" i="1" dirty="0"/>
              <a:t>Purchase analysis (Total Spending / Most frequent spending on Top N products /spending trend…) </a:t>
            </a:r>
          </a:p>
        </p:txBody>
      </p:sp>
    </p:spTree>
    <p:extLst>
      <p:ext uri="{BB962C8B-B14F-4D97-AF65-F5344CB8AC3E}">
        <p14:creationId xmlns:p14="http://schemas.microsoft.com/office/powerpoint/2010/main" val="1402309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396A83-7686-44A0-AD13-1F992F8F2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2" y="885825"/>
            <a:ext cx="11729728" cy="59040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C6AA83F-D102-4595-8F4A-BF9F03AE5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61" y="1075740"/>
            <a:ext cx="11395116" cy="578225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796DF5-8E19-426B-98B8-C2FAE4B59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661" y="411060"/>
            <a:ext cx="11631704" cy="664679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UShop Dashboard for GROCERY STORES – Demo I  </a:t>
            </a:r>
          </a:p>
        </p:txBody>
      </p:sp>
    </p:spTree>
    <p:extLst>
      <p:ext uri="{BB962C8B-B14F-4D97-AF65-F5344CB8AC3E}">
        <p14:creationId xmlns:p14="http://schemas.microsoft.com/office/powerpoint/2010/main" val="181580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456B87-00DB-4C35-99A9-9D68B1F7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63" y="941108"/>
            <a:ext cx="9757504" cy="5602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845C65-F57B-4D11-9494-8D84D1CEF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6" y="975636"/>
            <a:ext cx="9923689" cy="562040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796DF5-8E19-426B-98B8-C2FAE4B59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810" y="385310"/>
            <a:ext cx="11202661" cy="500515"/>
          </a:xfrm>
        </p:spPr>
        <p:txBody>
          <a:bodyPr>
            <a:noAutofit/>
          </a:bodyPr>
          <a:lstStyle/>
          <a:p>
            <a:r>
              <a:rPr lang="en-US" sz="3600" b="1" i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UShop Dashboard for GROCERY STORES – Demo II</a:t>
            </a:r>
          </a:p>
        </p:txBody>
      </p:sp>
    </p:spTree>
    <p:extLst>
      <p:ext uri="{BB962C8B-B14F-4D97-AF65-F5344CB8AC3E}">
        <p14:creationId xmlns:p14="http://schemas.microsoft.com/office/powerpoint/2010/main" val="210461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796DF5-8E19-426B-98B8-C2FAE4B59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811" y="385310"/>
            <a:ext cx="11337470" cy="500515"/>
          </a:xfrm>
        </p:spPr>
        <p:txBody>
          <a:bodyPr>
            <a:noAutofit/>
          </a:bodyPr>
          <a:lstStyle/>
          <a:p>
            <a:pPr algn="l"/>
            <a:r>
              <a:rPr lang="en-US" sz="3600" b="1" i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UShop Dashboard for GROCERY STORES – Demo III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4DFAB-1DB3-46B1-BB89-DBEC469D5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1" y="1073791"/>
            <a:ext cx="10967357" cy="53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4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C16153-0D95-4D6D-A5C1-4FB43F6E8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UShop Dashboard for SHOPPER – Demo I</a:t>
            </a:r>
            <a:br>
              <a:rPr lang="en-US" sz="3600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3600" b="1" dirty="0">
              <a:solidFill>
                <a:srgbClr val="24A7C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5E357-C978-4306-9D73-774DFB774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4" y="1470212"/>
            <a:ext cx="10082895" cy="489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16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796DF5-8E19-426B-98B8-C2FAE4B59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1229" y="642819"/>
            <a:ext cx="11106456" cy="600536"/>
          </a:xfrm>
        </p:spPr>
        <p:txBody>
          <a:bodyPr>
            <a:noAutofit/>
          </a:bodyPr>
          <a:lstStyle/>
          <a:p>
            <a:r>
              <a:rPr lang="en-US" sz="4000" b="1" i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Architecture </a:t>
            </a:r>
          </a:p>
        </p:txBody>
      </p:sp>
      <p:pic>
        <p:nvPicPr>
          <p:cNvPr id="4" name="Graphic 3" descr="Smart Phone">
            <a:extLst>
              <a:ext uri="{FF2B5EF4-FFF2-40B4-BE49-F238E27FC236}">
                <a16:creationId xmlns:a16="http://schemas.microsoft.com/office/drawing/2014/main" id="{961F50AF-358D-47C4-9B21-5B5A52FB8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411" y="2253341"/>
            <a:ext cx="962025" cy="962025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6762FB70-C9A3-4765-A45F-422061754EE3}"/>
              </a:ext>
            </a:extLst>
          </p:cNvPr>
          <p:cNvSpPr/>
          <p:nvPr/>
        </p:nvSpPr>
        <p:spPr>
          <a:xfrm>
            <a:off x="482369" y="1319022"/>
            <a:ext cx="1216479" cy="661307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Social Media API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54AA92A-5D87-48F0-9B32-7A35C6557C3B}"/>
              </a:ext>
            </a:extLst>
          </p:cNvPr>
          <p:cNvCxnSpPr>
            <a:cxnSpLocks/>
            <a:stCxn id="5" idx="1"/>
            <a:endCxn id="4" idx="0"/>
          </p:cNvCxnSpPr>
          <p:nvPr/>
        </p:nvCxnSpPr>
        <p:spPr>
          <a:xfrm rot="16200000" flipH="1">
            <a:off x="1178158" y="1892075"/>
            <a:ext cx="273716" cy="44881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D34910-F75A-4C70-869F-885095D47EF6}"/>
              </a:ext>
            </a:extLst>
          </p:cNvPr>
          <p:cNvGrpSpPr/>
          <p:nvPr/>
        </p:nvGrpSpPr>
        <p:grpSpPr>
          <a:xfrm>
            <a:off x="1032805" y="3566742"/>
            <a:ext cx="771524" cy="841628"/>
            <a:chOff x="1771650" y="3462967"/>
            <a:chExt cx="771524" cy="841628"/>
          </a:xfrm>
          <a:solidFill>
            <a:schemeClr val="bg1"/>
          </a:solidFill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3F7A12B7-5497-4730-AD72-7F5C4EB6619E}"/>
                </a:ext>
              </a:extLst>
            </p:cNvPr>
            <p:cNvSpPr/>
            <p:nvPr/>
          </p:nvSpPr>
          <p:spPr>
            <a:xfrm>
              <a:off x="1932213" y="3462967"/>
              <a:ext cx="432707" cy="51435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E1166DB0-CD12-4C4F-A345-CB3E89016CBA}"/>
                </a:ext>
              </a:extLst>
            </p:cNvPr>
            <p:cNvSpPr/>
            <p:nvPr/>
          </p:nvSpPr>
          <p:spPr>
            <a:xfrm>
              <a:off x="2110467" y="3618820"/>
              <a:ext cx="432707" cy="51435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Maxi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(API)</a:t>
              </a:r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7A108844-0932-4E50-ABD9-721CA63811D7}"/>
                </a:ext>
              </a:extLst>
            </p:cNvPr>
            <p:cNvSpPr/>
            <p:nvPr/>
          </p:nvSpPr>
          <p:spPr>
            <a:xfrm>
              <a:off x="1771650" y="3790245"/>
              <a:ext cx="432707" cy="514350"/>
            </a:xfrm>
            <a:prstGeom prst="can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IGA</a:t>
              </a:r>
            </a:p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(API)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1089C3D-AC50-4E63-9FA7-D425FB6BDA4A}"/>
              </a:ext>
            </a:extLst>
          </p:cNvPr>
          <p:cNvSpPr txBox="1"/>
          <p:nvPr/>
        </p:nvSpPr>
        <p:spPr>
          <a:xfrm>
            <a:off x="1315016" y="2580619"/>
            <a:ext cx="465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UShop </a:t>
            </a:r>
          </a:p>
          <a:p>
            <a:r>
              <a:rPr lang="en-US" sz="800" dirty="0"/>
              <a:t>(API)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BAB0B8E-407A-4D71-BCA7-BAD74FA6EF67}"/>
              </a:ext>
            </a:extLst>
          </p:cNvPr>
          <p:cNvSpPr/>
          <p:nvPr/>
        </p:nvSpPr>
        <p:spPr>
          <a:xfrm>
            <a:off x="1917664" y="2894764"/>
            <a:ext cx="853169" cy="2320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D9639E6-9D70-4E6F-95BD-472774517C10}"/>
              </a:ext>
            </a:extLst>
          </p:cNvPr>
          <p:cNvSpPr/>
          <p:nvPr/>
        </p:nvSpPr>
        <p:spPr>
          <a:xfrm>
            <a:off x="1906043" y="3856789"/>
            <a:ext cx="853169" cy="2320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>
            <a:extLst>
              <a:ext uri="{FF2B5EF4-FFF2-40B4-BE49-F238E27FC236}">
                <a16:creationId xmlns:a16="http://schemas.microsoft.com/office/drawing/2014/main" id="{30ECD88D-46AA-44C0-9448-943E53210ED9}"/>
              </a:ext>
            </a:extLst>
          </p:cNvPr>
          <p:cNvSpPr/>
          <p:nvPr/>
        </p:nvSpPr>
        <p:spPr>
          <a:xfrm>
            <a:off x="2866936" y="2224853"/>
            <a:ext cx="1703911" cy="2603913"/>
          </a:xfrm>
          <a:prstGeom prst="flowChartPunchedTap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Data Lake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0F914F9-9663-4971-9390-C653C7671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382" y="3732190"/>
            <a:ext cx="865551" cy="249198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6B167CC-A7F4-487C-95B0-46BB107BA3C3}"/>
              </a:ext>
            </a:extLst>
          </p:cNvPr>
          <p:cNvSpPr/>
          <p:nvPr/>
        </p:nvSpPr>
        <p:spPr>
          <a:xfrm>
            <a:off x="5623236" y="2234030"/>
            <a:ext cx="2078435" cy="266542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1F79A60-668B-40F2-A3CC-221BC58E934F}"/>
              </a:ext>
            </a:extLst>
          </p:cNvPr>
          <p:cNvSpPr/>
          <p:nvPr/>
        </p:nvSpPr>
        <p:spPr>
          <a:xfrm>
            <a:off x="5802243" y="4457115"/>
            <a:ext cx="1850087" cy="27840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HDFS</a:t>
            </a:r>
            <a:r>
              <a:rPr lang="en-US" dirty="0"/>
              <a:t>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533C13F-5B94-4A34-8A78-2AC9C91B8283}"/>
              </a:ext>
            </a:extLst>
          </p:cNvPr>
          <p:cNvSpPr/>
          <p:nvPr/>
        </p:nvSpPr>
        <p:spPr>
          <a:xfrm>
            <a:off x="5819002" y="4148411"/>
            <a:ext cx="1850086" cy="26281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chemeClr val="tx1"/>
                </a:solidFill>
              </a:rPr>
              <a:t>YARN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109644-19CD-4D88-87AC-6ED75F68A318}"/>
              </a:ext>
            </a:extLst>
          </p:cNvPr>
          <p:cNvSpPr/>
          <p:nvPr/>
        </p:nvSpPr>
        <p:spPr>
          <a:xfrm>
            <a:off x="6299616" y="3280601"/>
            <a:ext cx="794692" cy="38629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63EA052-9E96-448D-8790-519ED454F2AB}"/>
              </a:ext>
            </a:extLst>
          </p:cNvPr>
          <p:cNvSpPr/>
          <p:nvPr/>
        </p:nvSpPr>
        <p:spPr>
          <a:xfrm>
            <a:off x="6158376" y="2580619"/>
            <a:ext cx="1049737" cy="33855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9ABA31FB-D5A9-4067-A0E4-A93528563E12}"/>
              </a:ext>
            </a:extLst>
          </p:cNvPr>
          <p:cNvSpPr/>
          <p:nvPr/>
        </p:nvSpPr>
        <p:spPr>
          <a:xfrm rot="10649114" flipH="1">
            <a:off x="6074375" y="2678250"/>
            <a:ext cx="284265" cy="646079"/>
          </a:xfrm>
          <a:prstGeom prst="curved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Curved Left 27">
            <a:extLst>
              <a:ext uri="{FF2B5EF4-FFF2-40B4-BE49-F238E27FC236}">
                <a16:creationId xmlns:a16="http://schemas.microsoft.com/office/drawing/2014/main" id="{5859F34C-64EF-4944-AB14-5B5F3A6100A7}"/>
              </a:ext>
            </a:extLst>
          </p:cNvPr>
          <p:cNvSpPr/>
          <p:nvPr/>
        </p:nvSpPr>
        <p:spPr>
          <a:xfrm>
            <a:off x="7008969" y="2715342"/>
            <a:ext cx="247204" cy="633414"/>
          </a:xfrm>
          <a:prstGeom prst="curvedLef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F3C8C03-6591-4585-91D1-D422B3B8429D}"/>
              </a:ext>
            </a:extLst>
          </p:cNvPr>
          <p:cNvSpPr/>
          <p:nvPr/>
        </p:nvSpPr>
        <p:spPr>
          <a:xfrm>
            <a:off x="5817214" y="3835498"/>
            <a:ext cx="1850087" cy="2582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HIVE</a:t>
            </a:r>
            <a:r>
              <a:rPr lang="en-US" sz="1400" dirty="0"/>
              <a:t> 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F882C36D-B447-464C-97EF-30C1717009F3}"/>
              </a:ext>
            </a:extLst>
          </p:cNvPr>
          <p:cNvSpPr/>
          <p:nvPr/>
        </p:nvSpPr>
        <p:spPr>
          <a:xfrm rot="1800000">
            <a:off x="4618030" y="4237150"/>
            <a:ext cx="1217198" cy="197649"/>
          </a:xfrm>
          <a:prstGeom prst="rightArrow">
            <a:avLst>
              <a:gd name="adj1" fmla="val 52356"/>
              <a:gd name="adj2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FFD5D82-5CF9-4819-ACB0-045447055A27}"/>
              </a:ext>
            </a:extLst>
          </p:cNvPr>
          <p:cNvSpPr/>
          <p:nvPr/>
        </p:nvSpPr>
        <p:spPr>
          <a:xfrm>
            <a:off x="7847958" y="3215941"/>
            <a:ext cx="498935" cy="2320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lowchart: Multidocument 31">
            <a:extLst>
              <a:ext uri="{FF2B5EF4-FFF2-40B4-BE49-F238E27FC236}">
                <a16:creationId xmlns:a16="http://schemas.microsoft.com/office/drawing/2014/main" id="{37BCDB3A-0F96-42C4-9539-B8480996BCCA}"/>
              </a:ext>
            </a:extLst>
          </p:cNvPr>
          <p:cNvSpPr/>
          <p:nvPr/>
        </p:nvSpPr>
        <p:spPr>
          <a:xfrm>
            <a:off x="8522103" y="2774193"/>
            <a:ext cx="1214207" cy="1915993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RESTful API Containers for Models </a:t>
            </a:r>
            <a:r>
              <a:rPr lang="zh-CN" altLang="en-US" sz="800" dirty="0">
                <a:solidFill>
                  <a:schemeClr val="tx1"/>
                </a:solidFill>
              </a:rPr>
              <a:t>（</a:t>
            </a:r>
            <a:r>
              <a:rPr lang="en-US" altLang="zh-CN" sz="800" dirty="0">
                <a:solidFill>
                  <a:schemeClr val="tx1"/>
                </a:solidFill>
              </a:rPr>
              <a:t>Recommendation /products map /predictive trends…) 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1CA19ED-9810-420B-B963-50B59B797FE8}"/>
              </a:ext>
            </a:extLst>
          </p:cNvPr>
          <p:cNvSpPr/>
          <p:nvPr/>
        </p:nvSpPr>
        <p:spPr>
          <a:xfrm>
            <a:off x="9911520" y="3126792"/>
            <a:ext cx="498935" cy="2320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9" name="Graphic 38" descr="Bar graph with upward trend">
            <a:extLst>
              <a:ext uri="{FF2B5EF4-FFF2-40B4-BE49-F238E27FC236}">
                <a16:creationId xmlns:a16="http://schemas.microsoft.com/office/drawing/2014/main" id="{17E60E85-4D1F-4555-818F-FB35028A9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5950" y="3920502"/>
            <a:ext cx="476158" cy="476158"/>
          </a:xfrm>
          <a:prstGeom prst="rect">
            <a:avLst/>
          </a:prstGeom>
        </p:spPr>
      </p:pic>
      <p:pic>
        <p:nvPicPr>
          <p:cNvPr id="41" name="Graphic 40" descr="Presentation with pie chart">
            <a:extLst>
              <a:ext uri="{FF2B5EF4-FFF2-40B4-BE49-F238E27FC236}">
                <a16:creationId xmlns:a16="http://schemas.microsoft.com/office/drawing/2014/main" id="{EA6C651C-2372-4A7A-B8D8-FDA913046D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83533" y="3901406"/>
            <a:ext cx="630142" cy="630142"/>
          </a:xfrm>
          <a:prstGeom prst="rect">
            <a:avLst/>
          </a:prstGeom>
        </p:spPr>
      </p:pic>
      <p:pic>
        <p:nvPicPr>
          <p:cNvPr id="42" name="Graphic 41" descr="Smart Phone">
            <a:extLst>
              <a:ext uri="{FF2B5EF4-FFF2-40B4-BE49-F238E27FC236}">
                <a16:creationId xmlns:a16="http://schemas.microsoft.com/office/drawing/2014/main" id="{13D71874-8301-4BA5-AA12-2DAF319B6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5660" y="2597631"/>
            <a:ext cx="962025" cy="9620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AAEBC7-3F17-4764-9A7F-DCBBCF7917E5}"/>
              </a:ext>
            </a:extLst>
          </p:cNvPr>
          <p:cNvSpPr txBox="1"/>
          <p:nvPr/>
        </p:nvSpPr>
        <p:spPr>
          <a:xfrm>
            <a:off x="10873031" y="2904555"/>
            <a:ext cx="521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UShop </a:t>
            </a:r>
          </a:p>
          <a:p>
            <a:r>
              <a:rPr lang="en-US" sz="700" dirty="0"/>
              <a:t>Mobile</a:t>
            </a:r>
          </a:p>
          <a:p>
            <a:r>
              <a:rPr lang="en-US" sz="700" dirty="0"/>
              <a:t>UI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CE6C724-2024-4751-AD35-388E45BB5D73}"/>
              </a:ext>
            </a:extLst>
          </p:cNvPr>
          <p:cNvSpPr/>
          <p:nvPr/>
        </p:nvSpPr>
        <p:spPr>
          <a:xfrm>
            <a:off x="4674950" y="3342389"/>
            <a:ext cx="1618246" cy="2320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CE0E11-6576-4DA6-8A8F-D26524F3F112}"/>
              </a:ext>
            </a:extLst>
          </p:cNvPr>
          <p:cNvSpPr txBox="1"/>
          <p:nvPr/>
        </p:nvSpPr>
        <p:spPr>
          <a:xfrm>
            <a:off x="6091838" y="2917745"/>
            <a:ext cx="803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Trained model with live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77887D-3F7C-4949-86C7-00379C400C52}"/>
              </a:ext>
            </a:extLst>
          </p:cNvPr>
          <p:cNvSpPr txBox="1"/>
          <p:nvPr/>
        </p:nvSpPr>
        <p:spPr>
          <a:xfrm>
            <a:off x="6705071" y="2925101"/>
            <a:ext cx="821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Use trained model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7CD75AC-970C-4F00-A030-8C629E55DA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8690" y="3295512"/>
            <a:ext cx="572763" cy="35647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15C64C6-E107-46EA-B12D-F561C71F47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3820" y="3869033"/>
            <a:ext cx="347062" cy="22444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B300EA7-D72B-4734-BB63-F9D4830993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14454" y="2595820"/>
            <a:ext cx="514347" cy="2974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F022AEC-A57C-48C8-9637-5883658F99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4745" y="4464464"/>
            <a:ext cx="688666" cy="2452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E536897-2BC2-41B6-B7DE-3079219D3B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50468" y="4170814"/>
            <a:ext cx="709205" cy="236586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37E9DC16-46BC-44CB-8810-6C1E588F45BB}"/>
              </a:ext>
            </a:extLst>
          </p:cNvPr>
          <p:cNvSpPr/>
          <p:nvPr/>
        </p:nvSpPr>
        <p:spPr>
          <a:xfrm>
            <a:off x="7847958" y="3984449"/>
            <a:ext cx="498935" cy="2320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4B1AC708-68C4-453F-94A3-61E53A583DAD}"/>
              </a:ext>
            </a:extLst>
          </p:cNvPr>
          <p:cNvSpPr/>
          <p:nvPr/>
        </p:nvSpPr>
        <p:spPr>
          <a:xfrm>
            <a:off x="9911520" y="3987089"/>
            <a:ext cx="498935" cy="23202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F0EB33A9-F8C8-485E-B513-7EB2ADB0C784}"/>
              </a:ext>
            </a:extLst>
          </p:cNvPr>
          <p:cNvSpPr/>
          <p:nvPr/>
        </p:nvSpPr>
        <p:spPr>
          <a:xfrm rot="16200000">
            <a:off x="1852520" y="4265317"/>
            <a:ext cx="232028" cy="15503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E26EF9-1F32-4256-BF27-55D156C92EE8}"/>
              </a:ext>
            </a:extLst>
          </p:cNvPr>
          <p:cNvSpPr txBox="1"/>
          <p:nvPr/>
        </p:nvSpPr>
        <p:spPr>
          <a:xfrm>
            <a:off x="1351972" y="5282747"/>
            <a:ext cx="1461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Ingesting</a:t>
            </a:r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D7BA2683-3F2E-43A5-BA97-7096306F0960}"/>
              </a:ext>
            </a:extLst>
          </p:cNvPr>
          <p:cNvSpPr/>
          <p:nvPr/>
        </p:nvSpPr>
        <p:spPr>
          <a:xfrm rot="16200000">
            <a:off x="3624084" y="4209734"/>
            <a:ext cx="232028" cy="166149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1D7410E-8324-4D51-B98C-F88FFDD58285}"/>
              </a:ext>
            </a:extLst>
          </p:cNvPr>
          <p:cNvSpPr txBox="1"/>
          <p:nvPr/>
        </p:nvSpPr>
        <p:spPr>
          <a:xfrm>
            <a:off x="3199394" y="5290097"/>
            <a:ext cx="1163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Storing</a:t>
            </a:r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4AE46B5E-D52C-47B9-B3B8-47B9C0AFBB50}"/>
              </a:ext>
            </a:extLst>
          </p:cNvPr>
          <p:cNvSpPr/>
          <p:nvPr/>
        </p:nvSpPr>
        <p:spPr>
          <a:xfrm rot="16200000">
            <a:off x="6548430" y="4035947"/>
            <a:ext cx="232028" cy="207445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831D21-4F7E-4F53-B9B0-0372ABCBCFF4}"/>
              </a:ext>
            </a:extLst>
          </p:cNvPr>
          <p:cNvSpPr txBox="1"/>
          <p:nvPr/>
        </p:nvSpPr>
        <p:spPr>
          <a:xfrm>
            <a:off x="6060337" y="5282748"/>
            <a:ext cx="1493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Processing</a:t>
            </a:r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3AE2A34B-95DD-459A-ADDE-43210D13AD0E}"/>
              </a:ext>
            </a:extLst>
          </p:cNvPr>
          <p:cNvSpPr/>
          <p:nvPr/>
        </p:nvSpPr>
        <p:spPr>
          <a:xfrm rot="16200000">
            <a:off x="8984509" y="4491312"/>
            <a:ext cx="232028" cy="121420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D998E0-42C1-45B2-B5DE-6C2BA1A88611}"/>
              </a:ext>
            </a:extLst>
          </p:cNvPr>
          <p:cNvSpPr txBox="1"/>
          <p:nvPr/>
        </p:nvSpPr>
        <p:spPr>
          <a:xfrm>
            <a:off x="8462842" y="5290098"/>
            <a:ext cx="1556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Modelling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D106BE36-D9D1-41C1-B89B-069520D3D16F}"/>
              </a:ext>
            </a:extLst>
          </p:cNvPr>
          <p:cNvSpPr/>
          <p:nvPr/>
        </p:nvSpPr>
        <p:spPr>
          <a:xfrm rot="16200000">
            <a:off x="10901546" y="4491312"/>
            <a:ext cx="232028" cy="121420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634CA8-E6AA-4689-ABA3-26729E00BA7F}"/>
              </a:ext>
            </a:extLst>
          </p:cNvPr>
          <p:cNvSpPr txBox="1"/>
          <p:nvPr/>
        </p:nvSpPr>
        <p:spPr>
          <a:xfrm>
            <a:off x="10410455" y="5290097"/>
            <a:ext cx="1556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Data Visualizing  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C7D644-C20C-43EB-9CF6-A73A564BE72D}"/>
              </a:ext>
            </a:extLst>
          </p:cNvPr>
          <p:cNvSpPr txBox="1"/>
          <p:nvPr/>
        </p:nvSpPr>
        <p:spPr>
          <a:xfrm>
            <a:off x="10783536" y="4415756"/>
            <a:ext cx="521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UShop </a:t>
            </a:r>
          </a:p>
          <a:p>
            <a:r>
              <a:rPr lang="en-US" sz="700" dirty="0"/>
              <a:t>Web UI</a:t>
            </a:r>
          </a:p>
        </p:txBody>
      </p:sp>
    </p:spTree>
    <p:extLst>
      <p:ext uri="{BB962C8B-B14F-4D97-AF65-F5344CB8AC3E}">
        <p14:creationId xmlns:p14="http://schemas.microsoft.com/office/powerpoint/2010/main" val="827026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09" y="2891064"/>
            <a:ext cx="8987911" cy="701731"/>
          </a:xfrm>
        </p:spPr>
        <p:txBody>
          <a:bodyPr/>
          <a:lstStyle/>
          <a:p>
            <a:r>
              <a:rPr lang="en-US" b="1" spc="-133" dirty="0">
                <a:solidFill>
                  <a:srgbClr val="24A7C9"/>
                </a:solidFill>
                <a:latin typeface="Segoe UI"/>
                <a:cs typeface="Segoe UI" panose="020B0502040204020203" pitchFamily="34" charset="0"/>
              </a:rPr>
              <a:t>Business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F55D29A-3A2E-D146-9F2C-610F4815AF2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9825319" y="2667901"/>
            <a:ext cx="1504951" cy="1381692"/>
          </a:xfrm>
        </p:spPr>
        <p:txBody>
          <a:bodyPr/>
          <a:lstStyle/>
          <a:p>
            <a:r>
              <a:rPr lang="fr-FR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EE0183-CCE6-43B5-9D6A-F6A79141B6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Image 13">
            <a:extLst>
              <a:ext uri="{FF2B5EF4-FFF2-40B4-BE49-F238E27FC236}">
                <a16:creationId xmlns:a16="http://schemas.microsoft.com/office/drawing/2014/main" id="{05530174-0B52-4B8D-8E58-FA58DF8E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86" b="16786"/>
          <a:stretch>
            <a:fillRect/>
          </a:stretch>
        </p:blipFill>
        <p:spPr>
          <a:xfrm>
            <a:off x="0" y="0"/>
            <a:ext cx="12192000" cy="24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0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342C8-1721-49BA-8558-619E436F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5024C824-C98D-4CA7-9174-8EBB4392140E}"/>
              </a:ext>
            </a:extLst>
          </p:cNvPr>
          <p:cNvSpPr txBox="1">
            <a:spLocks/>
          </p:cNvSpPr>
          <p:nvPr/>
        </p:nvSpPr>
        <p:spPr>
          <a:xfrm>
            <a:off x="840000" y="154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UShop, what’s next?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262DBF-25DB-4591-B391-3CA4B4671ECA}"/>
              </a:ext>
            </a:extLst>
          </p:cNvPr>
          <p:cNvSpPr txBox="1">
            <a:spLocks/>
          </p:cNvSpPr>
          <p:nvPr/>
        </p:nvSpPr>
        <p:spPr>
          <a:xfrm>
            <a:off x="1099456" y="1480488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Exclusive drive-thru section in grocery stores for basic needs. </a:t>
            </a:r>
            <a:r>
              <a:rPr lang="en-CA" dirty="0">
                <a:solidFill>
                  <a:srgbClr val="7030A0"/>
                </a:solidFill>
              </a:rPr>
              <a:t>(Reinforcement Learning)</a:t>
            </a:r>
          </a:p>
          <a:p>
            <a:r>
              <a:rPr lang="en-CA" dirty="0"/>
              <a:t>Link to Uber API for delivery option</a:t>
            </a:r>
          </a:p>
          <a:p>
            <a:r>
              <a:rPr lang="en-CA" dirty="0"/>
              <a:t>Develop real-time inventory information for consumers’ improved shopping experience.</a:t>
            </a:r>
          </a:p>
          <a:p>
            <a:r>
              <a:rPr lang="en-CA" dirty="0"/>
              <a:t>UShop login via social media account </a:t>
            </a:r>
            <a:r>
              <a:rPr lang="en-CA" dirty="0">
                <a:solidFill>
                  <a:srgbClr val="7030A0"/>
                </a:solidFill>
              </a:rPr>
              <a:t>(NLP opportunity to analyze the user's preferences on grocery) </a:t>
            </a:r>
            <a:endParaRPr lang="en-CA" dirty="0"/>
          </a:p>
          <a:p>
            <a:r>
              <a:rPr lang="en-CA" dirty="0"/>
              <a:t>Collaborate with GOOGLE MAP and add GPS features in UShop. (For transit) </a:t>
            </a:r>
          </a:p>
          <a:p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03C96554-3391-49F5-B75D-FFBCD139A640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000" dirty="0"/>
          </a:p>
        </p:txBody>
      </p:sp>
    </p:spTree>
    <p:extLst>
      <p:ext uri="{BB962C8B-B14F-4D97-AF65-F5344CB8AC3E}">
        <p14:creationId xmlns:p14="http://schemas.microsoft.com/office/powerpoint/2010/main" val="1511217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DF7888A9-9A9F-4CA7-8F57-F39DAA23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" b="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98964-9BBD-4127-9010-F701291282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53BCE-4955-48E4-9EE2-55228588775D}"/>
              </a:ext>
            </a:extLst>
          </p:cNvPr>
          <p:cNvSpPr/>
          <p:nvPr/>
        </p:nvSpPr>
        <p:spPr>
          <a:xfrm>
            <a:off x="9525" y="2547830"/>
            <a:ext cx="12182475" cy="1762339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55DA4A-33F3-4BDA-B7ED-47205EF4F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241" y="284808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…Thank you/Merci !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09B0319-58B5-40C8-92F1-440B49BBC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26" y="-434949"/>
            <a:ext cx="1930374" cy="193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67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0000" y="2682811"/>
            <a:ext cx="4667665" cy="1325563"/>
          </a:xfrm>
        </p:spPr>
        <p:txBody>
          <a:bodyPr>
            <a:normAutofit/>
          </a:bodyPr>
          <a:lstStyle/>
          <a:p>
            <a:pPr defTabSz="228594" fontAlgn="base">
              <a:spcAft>
                <a:spcPct val="0"/>
              </a:spcAft>
            </a:pPr>
            <a:r>
              <a:rPr lang="da-DK" spc="-133" dirty="0">
                <a:solidFill>
                  <a:srgbClr val="24A7C9"/>
                </a:solidFill>
                <a:latin typeface="Segoe UI"/>
                <a:cs typeface="Segoe UI" panose="020B0502040204020203" pitchFamily="34" charset="0"/>
                <a:sym typeface="Helvetica" panose="020B0604020202020204" pitchFamily="34" charset="0"/>
              </a:rPr>
              <a:t>Our time today</a:t>
            </a:r>
            <a:endParaRPr lang="en-US" spc="-133" dirty="0">
              <a:solidFill>
                <a:srgbClr val="24A7C9"/>
              </a:solidFill>
              <a:latin typeface="Segoe UI"/>
              <a:cs typeface="Segoe UI" panose="020B0502040204020203" pitchFamily="34" charset="0"/>
              <a:sym typeface="Helvetica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55D29A-3A2E-D146-9F2C-610F4815AF2E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764293"/>
              </p:ext>
            </p:extLst>
          </p:nvPr>
        </p:nvGraphicFramePr>
        <p:xfrm>
          <a:off x="6994675" y="2402673"/>
          <a:ext cx="3929316" cy="4235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9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310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</a:pPr>
                      <a:endParaRPr lang="en-US" sz="1000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Segoe UI"/>
                        <a:cs typeface="Segoe UI"/>
                      </a:endParaRPr>
                    </a:p>
                  </a:txBody>
                  <a:tcPr marL="242749" marR="242749" marT="161832" marB="161832" anchor="ctr"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</a:pPr>
                      <a:r>
                        <a:rPr lang="en-US" sz="1400" b="1" spc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/>
                          <a:cs typeface="Segoe UI"/>
                        </a:rPr>
                        <a:t>1. Problem </a:t>
                      </a:r>
                    </a:p>
                  </a:txBody>
                  <a:tcPr marL="242749" marR="242749" marT="161832" marB="161832" anchor="ctr"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</a:pPr>
                      <a:r>
                        <a:rPr lang="en-US" sz="1400" b="1" kern="1200" spc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Segoe UI"/>
                        </a:rPr>
                        <a:t>2. Data Description </a:t>
                      </a:r>
                    </a:p>
                  </a:txBody>
                  <a:tcPr marL="242749" marR="242749" marT="161832" marB="161832" anchor="ctr"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</a:pPr>
                      <a:r>
                        <a:rPr lang="en-US" sz="1400" b="1" kern="1200" spc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Segoe UI"/>
                        </a:rPr>
                        <a:t>3. Business Definition </a:t>
                      </a:r>
                    </a:p>
                  </a:txBody>
                  <a:tcPr marL="242749" marR="242749" marT="161832" marB="161832" anchor="ctr"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</a:pPr>
                      <a:r>
                        <a:rPr lang="en-US" sz="1400" b="1" kern="1200" spc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Segoe UI"/>
                        </a:rPr>
                        <a:t>4. Customer Journey Mapping </a:t>
                      </a:r>
                    </a:p>
                  </a:txBody>
                  <a:tcPr marL="242749" marR="242749" marT="161832" marB="161832" anchor="ctr"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</a:pPr>
                      <a:r>
                        <a:rPr lang="en-US" sz="1400" b="1" kern="1200" spc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Segoe UI"/>
                        </a:rPr>
                        <a:t>5. AA/ML/AI applications</a:t>
                      </a:r>
                    </a:p>
                  </a:txBody>
                  <a:tcPr marL="242749" marR="242749" marT="161832" marB="161832" anchor="ctr"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6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kern="1200" spc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Segoe UI"/>
                        </a:rPr>
                        <a:t>6. Visualization</a:t>
                      </a:r>
                    </a:p>
                  </a:txBody>
                  <a:tcPr marL="242749" marR="242749" marT="161832" marB="161832" anchor="ctr"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6440"/>
                  </a:ext>
                </a:extLst>
              </a:tr>
              <a:tr h="526864"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kern="1200" spc="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Segoe UI"/>
                          <a:ea typeface="+mn-ea"/>
                          <a:cs typeface="Segoe UI"/>
                        </a:rPr>
                        <a:t>7. Business outcomes</a:t>
                      </a:r>
                    </a:p>
                  </a:txBody>
                  <a:tcPr marL="242749" marR="242749" marT="161832" marB="161832" anchor="ctr"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178575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BE8ED60-C680-40D4-8D3E-6E3830BF6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13"/>
            <a:ext cx="12192000" cy="239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89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09" y="2891064"/>
            <a:ext cx="8987911" cy="701731"/>
          </a:xfrm>
        </p:spPr>
        <p:txBody>
          <a:bodyPr/>
          <a:lstStyle/>
          <a:p>
            <a:r>
              <a:rPr lang="en-US" b="1" spc="-133" dirty="0">
                <a:solidFill>
                  <a:srgbClr val="24A7C9"/>
                </a:solidFill>
                <a:latin typeface="Segoe UI"/>
                <a:cs typeface="Segoe UI" panose="020B0502040204020203" pitchFamily="34" charset="0"/>
              </a:rPr>
              <a:t>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F55D29A-3A2E-D146-9F2C-610F4815AF2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9825319" y="2667901"/>
            <a:ext cx="1504951" cy="1381692"/>
          </a:xfrm>
        </p:spPr>
        <p:txBody>
          <a:bodyPr/>
          <a:lstStyle/>
          <a:p>
            <a:r>
              <a:rPr lang="fr-FR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EE0183-CCE6-43B5-9D6A-F6A79141B6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Image 13">
            <a:extLst>
              <a:ext uri="{FF2B5EF4-FFF2-40B4-BE49-F238E27FC236}">
                <a16:creationId xmlns:a16="http://schemas.microsoft.com/office/drawing/2014/main" id="{05530174-0B52-4B8D-8E58-FA58DF8E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86" b="16786"/>
          <a:stretch>
            <a:fillRect/>
          </a:stretch>
        </p:blipFill>
        <p:spPr>
          <a:xfrm>
            <a:off x="0" y="0"/>
            <a:ext cx="12192000" cy="24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19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80AAAE-BB1B-4B36-9A19-09F8652C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Grocery shopping problems - Shopper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342C8-1721-49BA-8558-619E436FB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67369A-8443-1F4C-8C48-F96574902B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C2CD89D-4C5C-4CB9-B509-E4DB451956AF}"/>
              </a:ext>
            </a:extLst>
          </p:cNvPr>
          <p:cNvSpPr txBox="1">
            <a:spLocks/>
          </p:cNvSpPr>
          <p:nvPr/>
        </p:nvSpPr>
        <p:spPr>
          <a:xfrm>
            <a:off x="991964" y="1328555"/>
            <a:ext cx="2883353" cy="500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Shopper’s pain point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45F964CA-4AF4-4576-A646-6346A8B5716C}"/>
              </a:ext>
            </a:extLst>
          </p:cNvPr>
          <p:cNvSpPr txBox="1">
            <a:spLocks/>
          </p:cNvSpPr>
          <p:nvPr/>
        </p:nvSpPr>
        <p:spPr>
          <a:xfrm>
            <a:off x="991964" y="1829070"/>
            <a:ext cx="4935308" cy="1647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/>
              <a:t>Long time to zig-zag through aisles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Long line to wait for checking out 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An arduous chore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Traffic on the road </a:t>
            </a:r>
          </a:p>
          <a:p>
            <a:pPr algn="l"/>
            <a:endParaRPr lang="en-US" b="1" i="1" dirty="0"/>
          </a:p>
          <a:p>
            <a:pPr marL="342900" indent="-342900" algn="l">
              <a:buFontTx/>
              <a:buChar char="-"/>
            </a:pPr>
            <a:endParaRPr lang="en-US" b="1" i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2E2F251-E054-4D51-87DE-9FC92B42949F}"/>
              </a:ext>
            </a:extLst>
          </p:cNvPr>
          <p:cNvGrpSpPr/>
          <p:nvPr/>
        </p:nvGrpSpPr>
        <p:grpSpPr>
          <a:xfrm>
            <a:off x="7123380" y="3748508"/>
            <a:ext cx="4140037" cy="2972967"/>
            <a:chOff x="6607351" y="779169"/>
            <a:chExt cx="4140037" cy="297296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8691C54-664F-4A20-8BD0-F1FBCCE5A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7351" y="779169"/>
              <a:ext cx="3418668" cy="2757918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53BD56A-1578-47AA-BB71-75440F519635}"/>
                </a:ext>
              </a:extLst>
            </p:cNvPr>
            <p:cNvSpPr/>
            <p:nvPr/>
          </p:nvSpPr>
          <p:spPr>
            <a:xfrm>
              <a:off x="6704705" y="3505915"/>
              <a:ext cx="404268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/>
                <a:t>Canadian consumers' weekly trips per household 2006-2019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AA84E3B-7720-4664-812B-454CC5E4DCA2}"/>
              </a:ext>
            </a:extLst>
          </p:cNvPr>
          <p:cNvGrpSpPr/>
          <p:nvPr/>
        </p:nvGrpSpPr>
        <p:grpSpPr>
          <a:xfrm>
            <a:off x="6885575" y="1128566"/>
            <a:ext cx="3583400" cy="2513138"/>
            <a:chOff x="6601695" y="3870488"/>
            <a:chExt cx="3583400" cy="251313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BEEFBC1-1BEC-4B67-B931-E06048A37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1695" y="3870488"/>
              <a:ext cx="3577742" cy="226691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2C3BAF-FE4C-4608-8B76-CD1165661BA3}"/>
                </a:ext>
              </a:extLst>
            </p:cNvPr>
            <p:cNvSpPr/>
            <p:nvPr/>
          </p:nvSpPr>
          <p:spPr>
            <a:xfrm>
              <a:off x="6961136" y="6137405"/>
              <a:ext cx="322395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/>
                <a:t>Length of Canadian consumer visits to grocery stores 2018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E9C2AF0-D8EB-4F48-836F-4BA74DDBA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633" y="3826321"/>
            <a:ext cx="1579266" cy="10811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C0803B-FD12-4FA4-B51F-13E2EF31C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63" y="5089203"/>
            <a:ext cx="1551282" cy="11111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988C50-929B-49E2-92E2-19700016F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763" y="3826321"/>
            <a:ext cx="1547940" cy="10811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8E7B87-0419-429E-8020-95A07FA83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1949" y="5093498"/>
            <a:ext cx="1581949" cy="1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7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A80AAAE-BB1B-4B36-9A19-09F8652C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0" y="1549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Grocery shopping problems - Stores 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0B0E676-DCFF-4CCB-8153-D781545F7723}"/>
              </a:ext>
            </a:extLst>
          </p:cNvPr>
          <p:cNvSpPr txBox="1">
            <a:spLocks/>
          </p:cNvSpPr>
          <p:nvPr/>
        </p:nvSpPr>
        <p:spPr>
          <a:xfrm>
            <a:off x="1035504" y="2247251"/>
            <a:ext cx="4883603" cy="7898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sz="2000" dirty="0"/>
              <a:t>High competition from Online grocery</a:t>
            </a:r>
          </a:p>
          <a:p>
            <a:pPr marL="342900" indent="-342900" algn="l">
              <a:buFontTx/>
              <a:buChar char="-"/>
            </a:pPr>
            <a:r>
              <a:rPr lang="en-US" sz="2000" dirty="0"/>
              <a:t>Lower Growth rate for the whole industry</a:t>
            </a:r>
            <a:endParaRPr lang="en-US" b="1" dirty="0"/>
          </a:p>
          <a:p>
            <a:pPr marL="342900" indent="-342900" algn="l">
              <a:buFontTx/>
              <a:buChar char="-"/>
            </a:pPr>
            <a:endParaRPr lang="en-US" b="1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C59D7E-4FDF-4301-8215-B94185359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66531"/>
            <a:ext cx="5458401" cy="47005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32587C-22A2-4597-BDC4-1AE8240D9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000" y="3588629"/>
            <a:ext cx="4090721" cy="2643785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19C3E117-0925-491F-88A6-5533B8406F1F}"/>
              </a:ext>
            </a:extLst>
          </p:cNvPr>
          <p:cNvSpPr txBox="1">
            <a:spLocks/>
          </p:cNvSpPr>
          <p:nvPr/>
        </p:nvSpPr>
        <p:spPr>
          <a:xfrm>
            <a:off x="986514" y="1616966"/>
            <a:ext cx="4433207" cy="500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/>
              <a:t>Grocery Industry status </a:t>
            </a:r>
          </a:p>
        </p:txBody>
      </p: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0D08BE2B-544E-467B-A3A8-D5596341B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67369A-8443-1F4C-8C48-F96574902B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4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09" y="2891064"/>
            <a:ext cx="8987911" cy="701731"/>
          </a:xfrm>
        </p:spPr>
        <p:txBody>
          <a:bodyPr/>
          <a:lstStyle/>
          <a:p>
            <a:r>
              <a:rPr lang="en-US" b="1" spc="-133" dirty="0">
                <a:solidFill>
                  <a:srgbClr val="24A7C9"/>
                </a:solidFill>
                <a:latin typeface="Segoe UI"/>
                <a:cs typeface="Segoe UI" panose="020B0502040204020203" pitchFamily="34" charset="0"/>
              </a:rPr>
              <a:t>Data Description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F55D29A-3A2E-D146-9F2C-610F4815AF2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9825319" y="2667901"/>
            <a:ext cx="1504951" cy="1381692"/>
          </a:xfrm>
        </p:spPr>
        <p:txBody>
          <a:bodyPr/>
          <a:lstStyle/>
          <a:p>
            <a:r>
              <a:rPr lang="fr-FR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EE0183-CCE6-43B5-9D6A-F6A79141B6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Image 13">
            <a:extLst>
              <a:ext uri="{FF2B5EF4-FFF2-40B4-BE49-F238E27FC236}">
                <a16:creationId xmlns:a16="http://schemas.microsoft.com/office/drawing/2014/main" id="{05530174-0B52-4B8D-8E58-FA58DF8E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86" b="16786"/>
          <a:stretch>
            <a:fillRect/>
          </a:stretch>
        </p:blipFill>
        <p:spPr>
          <a:xfrm>
            <a:off x="0" y="0"/>
            <a:ext cx="12192000" cy="24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5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5D8C4A8-69E8-41EE-BFDB-0BA3007D770E}"/>
              </a:ext>
            </a:extLst>
          </p:cNvPr>
          <p:cNvSpPr txBox="1">
            <a:spLocks/>
          </p:cNvSpPr>
          <p:nvPr/>
        </p:nvSpPr>
        <p:spPr>
          <a:xfrm>
            <a:off x="1043667" y="1349930"/>
            <a:ext cx="4433207" cy="500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1" dirty="0"/>
              <a:t>Dataset Source: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093CB0-C19A-4B99-96C8-32917B8D2925}"/>
              </a:ext>
            </a:extLst>
          </p:cNvPr>
          <p:cNvSpPr/>
          <p:nvPr/>
        </p:nvSpPr>
        <p:spPr>
          <a:xfrm>
            <a:off x="2557401" y="1373921"/>
            <a:ext cx="43092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https://www.kaggle.com/marcinex1423/salesdb-grocery</a:t>
            </a:r>
            <a:endParaRPr lang="en-US" sz="14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973F2FC-2E4E-4C9A-820D-522F2F5D9733}"/>
              </a:ext>
            </a:extLst>
          </p:cNvPr>
          <p:cNvSpPr txBox="1">
            <a:spLocks/>
          </p:cNvSpPr>
          <p:nvPr/>
        </p:nvSpPr>
        <p:spPr>
          <a:xfrm>
            <a:off x="1043667" y="1740254"/>
            <a:ext cx="4433207" cy="5005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1" dirty="0"/>
              <a:t>Dataset Structure: Star Schema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D6B628-92CC-4ADF-AAF1-408B926A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877" y="2321266"/>
            <a:ext cx="5188279" cy="2376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C9E58-4898-491E-96EA-21A42295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67" y="2240769"/>
            <a:ext cx="2834926" cy="2292529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57E13EE4-6B89-4490-ADBB-A0D28B35F8AC}"/>
              </a:ext>
            </a:extLst>
          </p:cNvPr>
          <p:cNvSpPr txBox="1">
            <a:spLocks/>
          </p:cNvSpPr>
          <p:nvPr/>
        </p:nvSpPr>
        <p:spPr>
          <a:xfrm>
            <a:off x="5399314" y="5509411"/>
            <a:ext cx="4433207" cy="12600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400" i="1" dirty="0"/>
          </a:p>
          <a:p>
            <a:pPr algn="l"/>
            <a:endParaRPr lang="en-US" sz="1800" b="1" i="1" dirty="0"/>
          </a:p>
          <a:p>
            <a:pPr algn="l"/>
            <a:endParaRPr lang="en-US" sz="1800" b="1" i="1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0F06B61-67DE-47F7-A780-47AEB7C359F6}"/>
              </a:ext>
            </a:extLst>
          </p:cNvPr>
          <p:cNvSpPr txBox="1">
            <a:spLocks/>
          </p:cNvSpPr>
          <p:nvPr/>
        </p:nvSpPr>
        <p:spPr>
          <a:xfrm>
            <a:off x="1043667" y="4945692"/>
            <a:ext cx="3331029" cy="12600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1" dirty="0"/>
              <a:t>Dataset coverage: </a:t>
            </a:r>
          </a:p>
          <a:p>
            <a:pPr algn="l"/>
            <a:r>
              <a:rPr lang="en-US" sz="1400" i="1" dirty="0"/>
              <a:t>Date: 1-1-2018 to 5-9-2018</a:t>
            </a:r>
          </a:p>
          <a:p>
            <a:pPr algn="l"/>
            <a:r>
              <a:rPr lang="en-US" sz="1400" i="1" dirty="0"/>
              <a:t>Area: USA 96 cities grocery transaction data</a:t>
            </a:r>
          </a:p>
          <a:p>
            <a:pPr algn="l"/>
            <a:r>
              <a:rPr lang="en-US" sz="1400" i="1" dirty="0"/>
              <a:t>Grocery stores: unspecified  </a:t>
            </a:r>
          </a:p>
          <a:p>
            <a:pPr algn="l"/>
            <a:endParaRPr lang="en-US" sz="1800" b="1" i="1" dirty="0"/>
          </a:p>
          <a:p>
            <a:pPr algn="l"/>
            <a:endParaRPr lang="en-US" sz="1800" b="1" i="1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62492CAF-948C-4F88-8FEF-BABB07839D51}"/>
              </a:ext>
            </a:extLst>
          </p:cNvPr>
          <p:cNvSpPr txBox="1">
            <a:spLocks/>
          </p:cNvSpPr>
          <p:nvPr/>
        </p:nvSpPr>
        <p:spPr>
          <a:xfrm>
            <a:off x="5587834" y="5460042"/>
            <a:ext cx="4056165" cy="344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1" dirty="0"/>
              <a:t>Chain-supermarket transaction datasets</a:t>
            </a:r>
          </a:p>
          <a:p>
            <a:pPr algn="l"/>
            <a:endParaRPr lang="en-US" sz="1800" b="1" i="1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035AF6D-8070-4C67-9822-DF6EDA35630D}"/>
              </a:ext>
            </a:extLst>
          </p:cNvPr>
          <p:cNvSpPr/>
          <p:nvPr/>
        </p:nvSpPr>
        <p:spPr>
          <a:xfrm>
            <a:off x="4640035" y="5510893"/>
            <a:ext cx="836839" cy="29391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529C1E-1E72-4CB2-8412-9C68F0CA3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8802"/>
            <a:ext cx="10515600" cy="1269300"/>
          </a:xfrm>
        </p:spPr>
        <p:txBody>
          <a:bodyPr/>
          <a:lstStyle/>
          <a:p>
            <a:r>
              <a:rPr lang="en-US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</a:t>
            </a:r>
            <a:r>
              <a:rPr lang="en-US" b="1" i="1" dirty="0"/>
              <a:t> </a:t>
            </a:r>
            <a:r>
              <a:rPr lang="en-US" b="1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Description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10429DAC-E56D-4D13-8360-D9C42E3DD667}"/>
              </a:ext>
            </a:extLst>
          </p:cNvPr>
          <p:cNvSpPr txBox="1">
            <a:spLocks/>
          </p:cNvSpPr>
          <p:nvPr/>
        </p:nvSpPr>
        <p:spPr>
          <a:xfrm>
            <a:off x="4485656" y="5230941"/>
            <a:ext cx="1303830" cy="344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b="1" i="1" dirty="0"/>
              <a:t>Represent </a:t>
            </a:r>
          </a:p>
          <a:p>
            <a:pPr algn="l"/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3148910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409" y="2891064"/>
            <a:ext cx="8987911" cy="701731"/>
          </a:xfrm>
        </p:spPr>
        <p:txBody>
          <a:bodyPr/>
          <a:lstStyle/>
          <a:p>
            <a:r>
              <a:rPr lang="en-US" b="1" spc="-133" dirty="0">
                <a:solidFill>
                  <a:srgbClr val="24A7C9"/>
                </a:solidFill>
                <a:latin typeface="Segoe UI"/>
                <a:cs typeface="Segoe UI" panose="020B0502040204020203" pitchFamily="34" charset="0"/>
              </a:rPr>
              <a:t>Business Definition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F55D29A-3A2E-D146-9F2C-610F4815AF2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/>
          </p:nvPr>
        </p:nvSpPr>
        <p:spPr>
          <a:xfrm>
            <a:off x="9825319" y="2667901"/>
            <a:ext cx="1504951" cy="1381692"/>
          </a:xfrm>
        </p:spPr>
        <p:txBody>
          <a:bodyPr/>
          <a:lstStyle/>
          <a:p>
            <a:r>
              <a:rPr lang="fr-FR" dirty="0">
                <a:solidFill>
                  <a:srgbClr val="24A7C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0EE0183-CCE6-43B5-9D6A-F6A79141B6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Image 13">
            <a:extLst>
              <a:ext uri="{FF2B5EF4-FFF2-40B4-BE49-F238E27FC236}">
                <a16:creationId xmlns:a16="http://schemas.microsoft.com/office/drawing/2014/main" id="{05530174-0B52-4B8D-8E58-FA58DF8EA5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786" b="16786"/>
          <a:stretch>
            <a:fillRect/>
          </a:stretch>
        </p:blipFill>
        <p:spPr>
          <a:xfrm>
            <a:off x="0" y="0"/>
            <a:ext cx="12192000" cy="24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992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gular Theme">
  <a:themeElements>
    <a:clrScheme name="Custom 1">
      <a:dk1>
        <a:srgbClr val="333333"/>
      </a:dk1>
      <a:lt1>
        <a:srgbClr val="FFFFFF"/>
      </a:lt1>
      <a:dk2>
        <a:srgbClr val="17A7B0"/>
      </a:dk2>
      <a:lt2>
        <a:srgbClr val="24A7C9"/>
      </a:lt2>
      <a:accent1>
        <a:srgbClr val="1A7D95"/>
      </a:accent1>
      <a:accent2>
        <a:srgbClr val="00BCE4"/>
      </a:accent2>
      <a:accent3>
        <a:srgbClr val="F37223"/>
      </a:accent3>
      <a:accent4>
        <a:srgbClr val="DE2328"/>
      </a:accent4>
      <a:accent5>
        <a:srgbClr val="F9B617"/>
      </a:accent5>
      <a:accent6>
        <a:srgbClr val="82CE00"/>
      </a:accent6>
      <a:hlink>
        <a:srgbClr val="3E1F32"/>
      </a:hlink>
      <a:folHlink>
        <a:srgbClr val="5D2F4B"/>
      </a:folHlink>
    </a:clrScheme>
    <a:fontScheme name="Orckestra">
      <a:majorFont>
        <a:latin typeface="Segoe UI"/>
        <a:ea typeface="Helvetica"/>
        <a:cs typeface="Helvetica"/>
      </a:majorFont>
      <a:minorFont>
        <a:latin typeface="Segoe UI"/>
        <a:ea typeface="Helvetica"/>
        <a:cs typeface="Helvetic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tx2"/>
        </a:solidFill>
        <a:ln>
          <a:noFill/>
        </a:ln>
        <a:effectLst/>
      </a:spPr>
      <a:bodyPr lIns="0" tIns="0" rIns="0" bIns="0" anchor="ctr"/>
      <a:lstStyle>
        <a:defPPr>
          <a:defRPr sz="4000">
            <a:solidFill>
              <a:srgbClr val="FFFFFF"/>
            </a:solidFill>
            <a:effectLst>
              <a:outerShdw blurRad="38100" dist="38100" dir="2700000" algn="tl">
                <a:srgbClr val="000000"/>
              </a:outerShdw>
            </a:effectLst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8255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600" dirty="0" smtClean="0">
            <a:solidFill>
              <a:schemeClr val="tx1"/>
            </a:solidFill>
            <a:latin typeface="+mn-lt"/>
            <a:ea typeface="Lato Light" panose="020F0302020204030203" pitchFamily="34" charset="0"/>
            <a:cs typeface="Lato Light" panose="020F03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7208066F-19C8-483D-B31C-9E57DED5542C}" vid="{F0B5F4A7-0125-4C3A-AAF5-9E68DB261BC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3523</TotalTime>
  <Words>1061</Words>
  <Application>Microsoft Office PowerPoint</Application>
  <PresentationFormat>Widescreen</PresentationFormat>
  <Paragraphs>221</Paragraphs>
  <Slides>28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Open Sans</vt:lpstr>
      <vt:lpstr>Roboto</vt:lpstr>
      <vt:lpstr>Arial</vt:lpstr>
      <vt:lpstr>Calibri</vt:lpstr>
      <vt:lpstr>Calibri Light</vt:lpstr>
      <vt:lpstr>Helvetica</vt:lpstr>
      <vt:lpstr>Segoe UI</vt:lpstr>
      <vt:lpstr>Times New Roman</vt:lpstr>
      <vt:lpstr>Wingdings</vt:lpstr>
      <vt:lpstr>Office Theme</vt:lpstr>
      <vt:lpstr>Regular Theme</vt:lpstr>
      <vt:lpstr>PowerPoint Presentation</vt:lpstr>
      <vt:lpstr>Introductions – team </vt:lpstr>
      <vt:lpstr>Our time today</vt:lpstr>
      <vt:lpstr>The Problem</vt:lpstr>
      <vt:lpstr>Grocery shopping problems - Shopper </vt:lpstr>
      <vt:lpstr>Grocery shopping problems - Stores </vt:lpstr>
      <vt:lpstr>Data Description </vt:lpstr>
      <vt:lpstr>Dataset Description</vt:lpstr>
      <vt:lpstr>Business Definition </vt:lpstr>
      <vt:lpstr>PowerPoint Presentation</vt:lpstr>
      <vt:lpstr>Customer Journey Mapping</vt:lpstr>
      <vt:lpstr>Customer Journey Mapping</vt:lpstr>
      <vt:lpstr>Customer Journey Mapping</vt:lpstr>
      <vt:lpstr>AA/ML/AI applications</vt:lpstr>
      <vt:lpstr>Advanced Analysis Opportunity</vt:lpstr>
      <vt:lpstr>PowerPoint Presentation</vt:lpstr>
      <vt:lpstr>PowerPoint Presentation</vt:lpstr>
      <vt:lpstr>PowerPoint Presentation</vt:lpstr>
      <vt:lpstr>Visualization</vt:lpstr>
      <vt:lpstr>UShop Dashboard Design</vt:lpstr>
      <vt:lpstr>PowerPoint Presentation</vt:lpstr>
      <vt:lpstr>PowerPoint Presentation</vt:lpstr>
      <vt:lpstr>PowerPoint Presentation</vt:lpstr>
      <vt:lpstr>UShop Dashboard for SHOPPER – Demo I </vt:lpstr>
      <vt:lpstr>PowerPoint Presentation</vt:lpstr>
      <vt:lpstr>Business Outcomes</vt:lpstr>
      <vt:lpstr>PowerPoint Presentation</vt:lpstr>
      <vt:lpstr>…Thank you/Merci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Xavier Mougeot</dc:creator>
  <cp:lastModifiedBy>Rebecca</cp:lastModifiedBy>
  <cp:revision>127</cp:revision>
  <dcterms:created xsi:type="dcterms:W3CDTF">2019-03-18T00:34:11Z</dcterms:created>
  <dcterms:modified xsi:type="dcterms:W3CDTF">2019-12-08T02:14:38Z</dcterms:modified>
</cp:coreProperties>
</file>